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4117" r:id="rId3"/>
  </p:sldMasterIdLst>
  <p:notesMasterIdLst>
    <p:notesMasterId r:id="rId43"/>
  </p:notesMasterIdLst>
  <p:sldIdLst>
    <p:sldId id="258" r:id="rId4"/>
    <p:sldId id="353" r:id="rId5"/>
    <p:sldId id="426" r:id="rId6"/>
    <p:sldId id="429" r:id="rId7"/>
    <p:sldId id="591" r:id="rId8"/>
    <p:sldId id="592" r:id="rId9"/>
    <p:sldId id="593" r:id="rId10"/>
    <p:sldId id="435" r:id="rId11"/>
    <p:sldId id="582" r:id="rId12"/>
    <p:sldId id="587" r:id="rId13"/>
    <p:sldId id="586" r:id="rId14"/>
    <p:sldId id="588" r:id="rId15"/>
    <p:sldId id="589" r:id="rId16"/>
    <p:sldId id="590" r:id="rId17"/>
    <p:sldId id="594" r:id="rId18"/>
    <p:sldId id="481" r:id="rId19"/>
    <p:sldId id="439" r:id="rId20"/>
    <p:sldId id="600" r:id="rId21"/>
    <p:sldId id="596" r:id="rId22"/>
    <p:sldId id="525" r:id="rId23"/>
    <p:sldId id="597" r:id="rId24"/>
    <p:sldId id="473" r:id="rId25"/>
    <p:sldId id="598" r:id="rId26"/>
    <p:sldId id="599" r:id="rId27"/>
    <p:sldId id="483" r:id="rId28"/>
    <p:sldId id="452" r:id="rId29"/>
    <p:sldId id="602" r:id="rId30"/>
    <p:sldId id="603" r:id="rId31"/>
    <p:sldId id="604" r:id="rId32"/>
    <p:sldId id="605" r:id="rId33"/>
    <p:sldId id="607" r:id="rId34"/>
    <p:sldId id="608" r:id="rId35"/>
    <p:sldId id="609" r:id="rId36"/>
    <p:sldId id="610" r:id="rId37"/>
    <p:sldId id="611" r:id="rId38"/>
    <p:sldId id="613" r:id="rId39"/>
    <p:sldId id="612" r:id="rId40"/>
    <p:sldId id="614" r:id="rId41"/>
    <p:sldId id="584" r:id="rId42"/>
  </p:sldIdLst>
  <p:sldSz cx="9363075" cy="5257800"/>
  <p:notesSz cx="6858000" cy="9144000"/>
  <p:defaultTextStyle>
    <a:defPPr>
      <a:defRPr lang="en-US"/>
    </a:defPPr>
    <a:lvl1pPr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1pPr>
    <a:lvl2pPr marL="328613" indent="128588"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2pPr>
    <a:lvl3pPr marL="657225" indent="257175"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3pPr>
    <a:lvl4pPr marL="985838" indent="385763"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4pPr>
    <a:lvl5pPr marL="1316038" indent="512763"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0054"/>
    <a:srgbClr val="2C2C2C"/>
    <a:srgbClr val="23C2BC"/>
    <a:srgbClr val="FBD025"/>
    <a:srgbClr val="7A7A7A"/>
    <a:srgbClr val="F0F0F0"/>
    <a:srgbClr val="32323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068" autoAdjust="0"/>
  </p:normalViewPr>
  <p:slideViewPr>
    <p:cSldViewPr>
      <p:cViewPr>
        <p:scale>
          <a:sx n="100" d="100"/>
          <a:sy n="100" d="100"/>
        </p:scale>
        <p:origin x="-1280" y="-104"/>
      </p:cViewPr>
      <p:guideLst>
        <p:guide orient="horz" pos="1279"/>
        <p:guide orient="horz" pos="306"/>
        <p:guide orient="horz" pos="565"/>
        <p:guide orient="horz" pos="2193"/>
        <p:guide orient="horz" pos="1611"/>
        <p:guide pos="5607"/>
        <p:guide pos="290"/>
        <p:guide pos="1979"/>
        <p:guide pos="3781"/>
        <p:guide pos="2092"/>
        <p:guide pos="389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9" Type="http://schemas.openxmlformats.org/officeDocument/2006/relationships/slide" Target="slides/slide6.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notesMaster" Target="notesMasters/notesMaster1.xml"/><Relationship Id="rId44" Type="http://schemas.openxmlformats.org/officeDocument/2006/relationships/printerSettings" Target="printerSettings/printerSettings1.bin"/><Relationship Id="rId4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B92F479-4B50-F243-9713-1B12EC2B4BDB}" type="datetimeFigureOut">
              <a:rPr lang="en-US" smtClean="0"/>
              <a:t>2/12/15</a:t>
            </a:fld>
            <a:endParaRPr lang="en-US"/>
          </a:p>
        </p:txBody>
      </p:sp>
      <p:sp>
        <p:nvSpPr>
          <p:cNvPr id="4" name="Slide Image Placeholder 3"/>
          <p:cNvSpPr>
            <a:spLocks noGrp="1" noRot="1" noChangeAspect="1"/>
          </p:cNvSpPr>
          <p:nvPr>
            <p:ph type="sldImg" idx="2"/>
          </p:nvPr>
        </p:nvSpPr>
        <p:spPr>
          <a:xfrm>
            <a:off x="376238" y="685800"/>
            <a:ext cx="61055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D4B5B7-85EF-4E48-AC80-2380FACD9C23}" type="slidenum">
              <a:rPr lang="en-US" smtClean="0"/>
              <a:t>‹#›</a:t>
            </a:fld>
            <a:endParaRPr lang="en-US"/>
          </a:p>
        </p:txBody>
      </p:sp>
    </p:spTree>
    <p:extLst>
      <p:ext uri="{BB962C8B-B14F-4D97-AF65-F5344CB8AC3E}">
        <p14:creationId xmlns:p14="http://schemas.microsoft.com/office/powerpoint/2010/main" val="106502789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1</a:t>
            </a:fld>
            <a:endParaRPr lang="en-US"/>
          </a:p>
        </p:txBody>
      </p:sp>
    </p:spTree>
    <p:extLst>
      <p:ext uri="{BB962C8B-B14F-4D97-AF65-F5344CB8AC3E}">
        <p14:creationId xmlns:p14="http://schemas.microsoft.com/office/powerpoint/2010/main" val="4213651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 </a:t>
            </a:r>
          </a:p>
        </p:txBody>
      </p:sp>
      <p:sp>
        <p:nvSpPr>
          <p:cNvPr id="4" name="Slide Number Placeholder 3"/>
          <p:cNvSpPr>
            <a:spLocks noGrp="1"/>
          </p:cNvSpPr>
          <p:nvPr>
            <p:ph type="sldNum" sz="quarter" idx="10"/>
          </p:nvPr>
        </p:nvSpPr>
        <p:spPr/>
        <p:txBody>
          <a:bodyPr/>
          <a:lstStyle/>
          <a:p>
            <a:fld id="{ADD4B5B7-85EF-4E48-AC80-2380FACD9C23}" type="slidenum">
              <a:rPr lang="en-US" smtClean="0"/>
              <a:t>10</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 </a:t>
            </a:r>
          </a:p>
        </p:txBody>
      </p:sp>
      <p:sp>
        <p:nvSpPr>
          <p:cNvPr id="4" name="Slide Number Placeholder 3"/>
          <p:cNvSpPr>
            <a:spLocks noGrp="1"/>
          </p:cNvSpPr>
          <p:nvPr>
            <p:ph type="sldNum" sz="quarter" idx="10"/>
          </p:nvPr>
        </p:nvSpPr>
        <p:spPr/>
        <p:txBody>
          <a:bodyPr/>
          <a:lstStyle/>
          <a:p>
            <a:fld id="{ADD4B5B7-85EF-4E48-AC80-2380FACD9C23}" type="slidenum">
              <a:rPr lang="en-US" smtClean="0"/>
              <a:t>11</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 </a:t>
            </a:r>
          </a:p>
        </p:txBody>
      </p:sp>
      <p:sp>
        <p:nvSpPr>
          <p:cNvPr id="4" name="Slide Number Placeholder 3"/>
          <p:cNvSpPr>
            <a:spLocks noGrp="1"/>
          </p:cNvSpPr>
          <p:nvPr>
            <p:ph type="sldNum" sz="quarter" idx="10"/>
          </p:nvPr>
        </p:nvSpPr>
        <p:spPr/>
        <p:txBody>
          <a:bodyPr/>
          <a:lstStyle/>
          <a:p>
            <a:fld id="{ADD4B5B7-85EF-4E48-AC80-2380FACD9C23}" type="slidenum">
              <a:rPr lang="en-US" smtClean="0"/>
              <a:t>12</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 </a:t>
            </a:r>
          </a:p>
        </p:txBody>
      </p:sp>
      <p:sp>
        <p:nvSpPr>
          <p:cNvPr id="4" name="Slide Number Placeholder 3"/>
          <p:cNvSpPr>
            <a:spLocks noGrp="1"/>
          </p:cNvSpPr>
          <p:nvPr>
            <p:ph type="sldNum" sz="quarter" idx="10"/>
          </p:nvPr>
        </p:nvSpPr>
        <p:spPr/>
        <p:txBody>
          <a:bodyPr/>
          <a:lstStyle/>
          <a:p>
            <a:fld id="{ADD4B5B7-85EF-4E48-AC80-2380FACD9C23}" type="slidenum">
              <a:rPr lang="en-US" smtClean="0"/>
              <a:t>13</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 </a:t>
            </a:r>
          </a:p>
        </p:txBody>
      </p:sp>
      <p:sp>
        <p:nvSpPr>
          <p:cNvPr id="4" name="Slide Number Placeholder 3"/>
          <p:cNvSpPr>
            <a:spLocks noGrp="1"/>
          </p:cNvSpPr>
          <p:nvPr>
            <p:ph type="sldNum" sz="quarter" idx="10"/>
          </p:nvPr>
        </p:nvSpPr>
        <p:spPr/>
        <p:txBody>
          <a:bodyPr/>
          <a:lstStyle/>
          <a:p>
            <a:fld id="{ADD4B5B7-85EF-4E48-AC80-2380FACD9C23}" type="slidenum">
              <a:rPr lang="en-US" smtClean="0"/>
              <a:t>14</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 Say, the solution is not intuitive, but experimentation finds this to be true!</a:t>
            </a:r>
          </a:p>
        </p:txBody>
      </p:sp>
      <p:sp>
        <p:nvSpPr>
          <p:cNvPr id="4" name="Slide Number Placeholder 3"/>
          <p:cNvSpPr>
            <a:spLocks noGrp="1"/>
          </p:cNvSpPr>
          <p:nvPr>
            <p:ph type="sldNum" sz="quarter" idx="10"/>
          </p:nvPr>
        </p:nvSpPr>
        <p:spPr/>
        <p:txBody>
          <a:bodyPr/>
          <a:lstStyle/>
          <a:p>
            <a:fld id="{ADD4B5B7-85EF-4E48-AC80-2380FACD9C23}" type="slidenum">
              <a:rPr lang="en-US" smtClean="0"/>
              <a:t>15</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~15-20 min for this section?</a:t>
            </a:r>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16</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17</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18</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19</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of our classes will involve some hands-on work</a:t>
            </a:r>
            <a:r>
              <a:rPr lang="en-US" baseline="0" dirty="0" smtClean="0"/>
              <a:t> (in the exercises section)</a:t>
            </a:r>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2</a:t>
            </a:fld>
            <a:endParaRPr lang="en-US"/>
          </a:p>
        </p:txBody>
      </p:sp>
    </p:spTree>
    <p:extLst>
      <p:ext uri="{BB962C8B-B14F-4D97-AF65-F5344CB8AC3E}">
        <p14:creationId xmlns:p14="http://schemas.microsoft.com/office/powerpoint/2010/main" val="184081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20</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21</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22</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23</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24</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~15-20 min for this section?</a:t>
            </a:r>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pPr/>
              <a:t>25</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26</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27</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28</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29</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3</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Sensitivity is also known as the true positive along with recall. </a:t>
            </a:r>
          </a:p>
        </p:txBody>
      </p:sp>
      <p:sp>
        <p:nvSpPr>
          <p:cNvPr id="4" name="Slide Number Placeholder 3"/>
          <p:cNvSpPr>
            <a:spLocks noGrp="1"/>
          </p:cNvSpPr>
          <p:nvPr>
            <p:ph type="sldNum" sz="quarter" idx="10"/>
          </p:nvPr>
        </p:nvSpPr>
        <p:spPr/>
        <p:txBody>
          <a:bodyPr/>
          <a:lstStyle/>
          <a:p>
            <a:fld id="{ADD4B5B7-85EF-4E48-AC80-2380FACD9C23}" type="slidenum">
              <a:rPr lang="en-US" smtClean="0"/>
              <a:t>30</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F1 score is the harmonic mean of precision and recall – essentially precision times recall divided by precision plus recall.</a:t>
            </a:r>
          </a:p>
        </p:txBody>
      </p:sp>
      <p:sp>
        <p:nvSpPr>
          <p:cNvPr id="4" name="Slide Number Placeholder 3"/>
          <p:cNvSpPr>
            <a:spLocks noGrp="1"/>
          </p:cNvSpPr>
          <p:nvPr>
            <p:ph type="sldNum" sz="quarter" idx="10"/>
          </p:nvPr>
        </p:nvSpPr>
        <p:spPr/>
        <p:txBody>
          <a:bodyPr/>
          <a:lstStyle/>
          <a:p>
            <a:fld id="{ADD4B5B7-85EF-4E48-AC80-2380FACD9C23}" type="slidenum">
              <a:rPr lang="en-US" smtClean="0"/>
              <a:t>31</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Sensitivity is also known as the true positive along </a:t>
            </a:r>
            <a:r>
              <a:rPr lang="en-US" sz="1200" baseline="0" smtClean="0">
                <a:solidFill>
                  <a:prstClr val="black"/>
                </a:solidFill>
                <a:latin typeface="ArialMT"/>
                <a:sym typeface="Wingdings"/>
              </a:rPr>
              <a:t>with recall. </a:t>
            </a: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32</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Sensitivity is also known as the true positive along </a:t>
            </a:r>
            <a:r>
              <a:rPr lang="en-US" sz="1200" baseline="0" smtClean="0">
                <a:solidFill>
                  <a:prstClr val="black"/>
                </a:solidFill>
                <a:latin typeface="ArialMT"/>
                <a:sym typeface="Wingdings"/>
              </a:rPr>
              <a:t>with recall. </a:t>
            </a: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33</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Sensitivity is also known as the true positive along </a:t>
            </a:r>
            <a:r>
              <a:rPr lang="en-US" sz="1200" baseline="0" smtClean="0">
                <a:solidFill>
                  <a:prstClr val="black"/>
                </a:solidFill>
                <a:latin typeface="ArialMT"/>
                <a:sym typeface="Wingdings"/>
              </a:rPr>
              <a:t>with recall. </a:t>
            </a: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34</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Sensitivity is also known as the true positive along </a:t>
            </a:r>
            <a:r>
              <a:rPr lang="en-US" sz="1200" baseline="0" smtClean="0">
                <a:solidFill>
                  <a:prstClr val="black"/>
                </a:solidFill>
                <a:latin typeface="ArialMT"/>
                <a:sym typeface="Wingdings"/>
              </a:rPr>
              <a:t>with recall. </a:t>
            </a: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35</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Sensitivity is also known as the true positive along </a:t>
            </a:r>
            <a:r>
              <a:rPr lang="en-US" sz="1200" baseline="0" smtClean="0">
                <a:solidFill>
                  <a:prstClr val="black"/>
                </a:solidFill>
                <a:latin typeface="ArialMT"/>
                <a:sym typeface="Wingdings"/>
              </a:rPr>
              <a:t>with recall. </a:t>
            </a: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36</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Sensitivity is also known as the true positive along with recall. </a:t>
            </a:r>
          </a:p>
        </p:txBody>
      </p:sp>
      <p:sp>
        <p:nvSpPr>
          <p:cNvPr id="4" name="Slide Number Placeholder 3"/>
          <p:cNvSpPr>
            <a:spLocks noGrp="1"/>
          </p:cNvSpPr>
          <p:nvPr>
            <p:ph type="sldNum" sz="quarter" idx="10"/>
          </p:nvPr>
        </p:nvSpPr>
        <p:spPr/>
        <p:txBody>
          <a:bodyPr/>
          <a:lstStyle/>
          <a:p>
            <a:fld id="{ADD4B5B7-85EF-4E48-AC80-2380FACD9C23}" type="slidenum">
              <a:rPr lang="en-US" smtClean="0"/>
              <a:t>37</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38</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~15-20 min for this section?</a:t>
            </a:r>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pPr/>
              <a:t>39</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 </a:t>
            </a:r>
          </a:p>
        </p:txBody>
      </p:sp>
      <p:sp>
        <p:nvSpPr>
          <p:cNvPr id="4" name="Slide Number Placeholder 3"/>
          <p:cNvSpPr>
            <a:spLocks noGrp="1"/>
          </p:cNvSpPr>
          <p:nvPr>
            <p:ph type="sldNum" sz="quarter" idx="10"/>
          </p:nvPr>
        </p:nvSpPr>
        <p:spPr/>
        <p:txBody>
          <a:bodyPr/>
          <a:lstStyle/>
          <a:p>
            <a:fld id="{ADD4B5B7-85EF-4E48-AC80-2380FACD9C23}" type="slidenum">
              <a:rPr lang="en-US" smtClean="0"/>
              <a:t>4</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 </a:t>
            </a:r>
          </a:p>
        </p:txBody>
      </p:sp>
      <p:sp>
        <p:nvSpPr>
          <p:cNvPr id="4" name="Slide Number Placeholder 3"/>
          <p:cNvSpPr>
            <a:spLocks noGrp="1"/>
          </p:cNvSpPr>
          <p:nvPr>
            <p:ph type="sldNum" sz="quarter" idx="10"/>
          </p:nvPr>
        </p:nvSpPr>
        <p:spPr/>
        <p:txBody>
          <a:bodyPr/>
          <a:lstStyle/>
          <a:p>
            <a:fld id="{ADD4B5B7-85EF-4E48-AC80-2380FACD9C23}" type="slidenum">
              <a:rPr lang="en-US" smtClean="0"/>
              <a:t>5</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 </a:t>
            </a:r>
          </a:p>
        </p:txBody>
      </p:sp>
      <p:sp>
        <p:nvSpPr>
          <p:cNvPr id="4" name="Slide Number Placeholder 3"/>
          <p:cNvSpPr>
            <a:spLocks noGrp="1"/>
          </p:cNvSpPr>
          <p:nvPr>
            <p:ph type="sldNum" sz="quarter" idx="10"/>
          </p:nvPr>
        </p:nvSpPr>
        <p:spPr/>
        <p:txBody>
          <a:bodyPr/>
          <a:lstStyle/>
          <a:p>
            <a:fld id="{ADD4B5B7-85EF-4E48-AC80-2380FACD9C23}" type="slidenum">
              <a:rPr lang="en-US" smtClean="0"/>
              <a:t>6</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 </a:t>
            </a:r>
          </a:p>
        </p:txBody>
      </p:sp>
      <p:sp>
        <p:nvSpPr>
          <p:cNvPr id="4" name="Slide Number Placeholder 3"/>
          <p:cNvSpPr>
            <a:spLocks noGrp="1"/>
          </p:cNvSpPr>
          <p:nvPr>
            <p:ph type="sldNum" sz="quarter" idx="10"/>
          </p:nvPr>
        </p:nvSpPr>
        <p:spPr/>
        <p:txBody>
          <a:bodyPr/>
          <a:lstStyle/>
          <a:p>
            <a:fld id="{ADD4B5B7-85EF-4E48-AC80-2380FACD9C23}" type="slidenum">
              <a:rPr lang="en-US" smtClean="0"/>
              <a:t>7</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Error term, disturbance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White noise (usually assumed to follow Gaussian distribution)</a:t>
            </a:r>
          </a:p>
        </p:txBody>
      </p:sp>
      <p:sp>
        <p:nvSpPr>
          <p:cNvPr id="4" name="Slide Number Placeholder 3"/>
          <p:cNvSpPr>
            <a:spLocks noGrp="1"/>
          </p:cNvSpPr>
          <p:nvPr>
            <p:ph type="sldNum" sz="quarter" idx="10"/>
          </p:nvPr>
        </p:nvSpPr>
        <p:spPr/>
        <p:txBody>
          <a:bodyPr/>
          <a:lstStyle/>
          <a:p>
            <a:fld id="{ADD4B5B7-85EF-4E48-AC80-2380FACD9C23}" type="slidenum">
              <a:rPr lang="en-US" smtClean="0"/>
              <a:t>8</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prstClr val="black"/>
                </a:solidFill>
                <a:latin typeface="ArialMT"/>
                <a:sym typeface="Wingdings"/>
              </a:rPr>
              <a:t> </a:t>
            </a:r>
          </a:p>
        </p:txBody>
      </p:sp>
      <p:sp>
        <p:nvSpPr>
          <p:cNvPr id="4" name="Slide Number Placeholder 3"/>
          <p:cNvSpPr>
            <a:spLocks noGrp="1"/>
          </p:cNvSpPr>
          <p:nvPr>
            <p:ph type="sldNum" sz="quarter" idx="10"/>
          </p:nvPr>
        </p:nvSpPr>
        <p:spPr/>
        <p:txBody>
          <a:bodyPr/>
          <a:lstStyle/>
          <a:p>
            <a:fld id="{ADD4B5B7-85EF-4E48-AC80-2380FACD9C23}" type="slidenum">
              <a:rPr lang="en-US" smtClean="0"/>
              <a:t>9</a:t>
            </a:fld>
            <a:endParaRPr lang="en-US"/>
          </a:p>
        </p:txBody>
      </p:sp>
    </p:spTree>
    <p:extLst>
      <p:ext uri="{BB962C8B-B14F-4D97-AF65-F5344CB8AC3E}">
        <p14:creationId xmlns:p14="http://schemas.microsoft.com/office/powerpoint/2010/main" val="645762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7200" y="579438"/>
            <a:ext cx="203835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2" name="Title 1"/>
          <p:cNvSpPr>
            <a:spLocks noGrp="1"/>
          </p:cNvSpPr>
          <p:nvPr>
            <p:ph type="ctrTitle"/>
          </p:nvPr>
        </p:nvSpPr>
        <p:spPr>
          <a:xfrm>
            <a:off x="413236" y="1144089"/>
            <a:ext cx="8469243" cy="1126998"/>
          </a:xfrm>
          <a:prstGeom prst="rect">
            <a:avLst/>
          </a:prstGeom>
        </p:spPr>
        <p:txBody>
          <a:bodyPr vert="horz" lIns="0" tIns="0" rIns="0" bIns="0"/>
          <a:lstStyle>
            <a:lvl1pPr>
              <a:lnSpc>
                <a:spcPct val="70000"/>
              </a:lnSpc>
              <a:defRPr sz="11500" b="1" cap="all" spc="-200">
                <a:latin typeface="PFDinTextCompPro-Bold"/>
                <a:cs typeface="PFDinTextCompPro-Bold"/>
              </a:defRPr>
            </a:lvl1pPr>
          </a:lstStyle>
          <a:p>
            <a:r>
              <a:rPr lang="en-US" smtClean="0"/>
              <a:t>Click to edit Master title style</a:t>
            </a:r>
            <a:endParaRPr lang="en-US" dirty="0"/>
          </a:p>
        </p:txBody>
      </p:sp>
      <p:sp>
        <p:nvSpPr>
          <p:cNvPr id="3" name="Subtitle 2"/>
          <p:cNvSpPr>
            <a:spLocks noGrp="1"/>
          </p:cNvSpPr>
          <p:nvPr>
            <p:ph type="subTitle" idx="1"/>
          </p:nvPr>
        </p:nvSpPr>
        <p:spPr>
          <a:xfrm>
            <a:off x="391455" y="4118670"/>
            <a:ext cx="6553695" cy="609600"/>
          </a:xfrm>
          <a:prstGeom prst="rect">
            <a:avLst/>
          </a:prstGeom>
        </p:spPr>
        <p:txBody>
          <a:bodyPr vert="horz" lIns="65828" tIns="32914" rIns="65828" bIns="32914"/>
          <a:lstStyle>
            <a:lvl1pPr marL="0" indent="0" algn="l">
              <a:buNone/>
              <a:defRPr lang="en-US" sz="2800" u="none" baseline="0" smtClean="0"/>
            </a:lvl1pPr>
            <a:lvl2pPr marL="329138" indent="0" algn="ctr">
              <a:buNone/>
              <a:defRPr/>
            </a:lvl2pPr>
            <a:lvl3pPr marL="658277" indent="0" algn="ctr">
              <a:buNone/>
              <a:defRPr/>
            </a:lvl3pPr>
            <a:lvl4pPr marL="987415" indent="0" algn="ctr">
              <a:buNone/>
              <a:defRPr/>
            </a:lvl4pPr>
            <a:lvl5pPr marL="1316553" indent="0" algn="ctr">
              <a:buNone/>
              <a:defRPr/>
            </a:lvl5pPr>
            <a:lvl6pPr marL="1645691" indent="0" algn="ctr">
              <a:buNone/>
              <a:defRPr/>
            </a:lvl6pPr>
            <a:lvl7pPr marL="1974830" indent="0" algn="ctr">
              <a:buNone/>
              <a:defRPr/>
            </a:lvl7pPr>
            <a:lvl8pPr marL="2303968" indent="0" algn="ctr">
              <a:buNone/>
              <a:defRPr/>
            </a:lvl8pPr>
            <a:lvl9pPr marL="2633106" indent="0" algn="ctr">
              <a:buNone/>
              <a:defRPr/>
            </a:lvl9pPr>
          </a:lstStyle>
          <a:p>
            <a:r>
              <a:rPr lang="en-US" smtClean="0"/>
              <a:t>Click to edit Master subtitle style</a:t>
            </a:r>
            <a:endParaRPr lang="en-US" dirty="0"/>
          </a:p>
        </p:txBody>
      </p:sp>
    </p:spTree>
    <p:extLst>
      <p:ext uri="{BB962C8B-B14F-4D97-AF65-F5344CB8AC3E}">
        <p14:creationId xmlns:p14="http://schemas.microsoft.com/office/powerpoint/2010/main" val="2924313952"/>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Exercise Slide">
    <p:spTree>
      <p:nvGrpSpPr>
        <p:cNvPr id="1" name=""/>
        <p:cNvGrpSpPr/>
        <p:nvPr/>
      </p:nvGrpSpPr>
      <p:grpSpPr>
        <a:xfrm>
          <a:off x="0" y="0"/>
          <a:ext cx="0" cy="0"/>
          <a:chOff x="0" y="0"/>
          <a:chExt cx="0" cy="0"/>
        </a:xfrm>
      </p:grpSpPr>
      <p:cxnSp>
        <p:nvCxnSpPr>
          <p:cNvPr id="12" name="Straight Connector 11"/>
          <p:cNvCxnSpPr/>
          <p:nvPr userDrawn="1"/>
        </p:nvCxnSpPr>
        <p:spPr bwMode="auto">
          <a:xfrm flipH="1">
            <a:off x="454025" y="2082800"/>
            <a:ext cx="2703513"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 name="Straight Connector 12"/>
          <p:cNvCxnSpPr/>
          <p:nvPr userDrawn="1"/>
        </p:nvCxnSpPr>
        <p:spPr bwMode="auto">
          <a:xfrm>
            <a:off x="3386138" y="2085975"/>
            <a:ext cx="5272087"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4" name="Straight Connector 13"/>
          <p:cNvCxnSpPr/>
          <p:nvPr userDrawn="1"/>
        </p:nvCxnSpPr>
        <p:spPr bwMode="auto">
          <a:xfrm flipH="1">
            <a:off x="454025" y="3657600"/>
            <a:ext cx="2703513"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9" name="Straight Connector 18"/>
          <p:cNvCxnSpPr/>
          <p:nvPr userDrawn="1"/>
        </p:nvCxnSpPr>
        <p:spPr bwMode="auto">
          <a:xfrm flipH="1">
            <a:off x="3371850" y="3651250"/>
            <a:ext cx="5272088"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 name="Text Placeholder 2"/>
          <p:cNvSpPr>
            <a:spLocks noGrp="1"/>
          </p:cNvSpPr>
          <p:nvPr>
            <p:ph type="body" idx="1"/>
          </p:nvPr>
        </p:nvSpPr>
        <p:spPr>
          <a:xfrm>
            <a:off x="468612" y="1491734"/>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68612" y="2158557"/>
            <a:ext cx="2688926" cy="1200150"/>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endParaRPr lang="en-US" dirty="0"/>
          </a:p>
        </p:txBody>
      </p:sp>
      <p:sp>
        <p:nvSpPr>
          <p:cNvPr id="8"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5" name="Text Placeholder 2"/>
          <p:cNvSpPr>
            <a:spLocks noGrp="1"/>
          </p:cNvSpPr>
          <p:nvPr>
            <p:ph type="body" idx="12"/>
          </p:nvPr>
        </p:nvSpPr>
        <p:spPr>
          <a:xfrm>
            <a:off x="3386137" y="1494184"/>
            <a:ext cx="5257800"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16" name="Content Placeholder 3"/>
          <p:cNvSpPr>
            <a:spLocks noGrp="1"/>
          </p:cNvSpPr>
          <p:nvPr>
            <p:ph sz="half" idx="13"/>
          </p:nvPr>
        </p:nvSpPr>
        <p:spPr>
          <a:xfrm>
            <a:off x="3386137" y="2161007"/>
            <a:ext cx="1219200" cy="1111856"/>
          </a:xfrm>
          <a:prstGeom prst="rect">
            <a:avLst/>
          </a:prstGeom>
        </p:spPr>
        <p:txBody>
          <a:bodyPr vert="horz" lIns="0" tIns="32914" rIns="65828" bIns="32914"/>
          <a:lstStyle>
            <a:lvl1pPr marL="0" indent="0">
              <a:lnSpc>
                <a:spcPct val="100000"/>
              </a:lnSpc>
              <a:buNone/>
              <a:defRPr sz="1400" i="1"/>
            </a:lvl1pPr>
            <a:lvl2pPr>
              <a:defRPr sz="17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endParaRPr lang="en-US" dirty="0"/>
          </a:p>
        </p:txBody>
      </p:sp>
      <p:sp>
        <p:nvSpPr>
          <p:cNvPr id="20" name="Content Placeholder 3"/>
          <p:cNvSpPr>
            <a:spLocks noGrp="1"/>
          </p:cNvSpPr>
          <p:nvPr>
            <p:ph sz="half" idx="14"/>
          </p:nvPr>
        </p:nvSpPr>
        <p:spPr>
          <a:xfrm>
            <a:off x="4853747" y="2161007"/>
            <a:ext cx="3790189" cy="1111856"/>
          </a:xfrm>
          <a:prstGeom prst="rect">
            <a:avLst/>
          </a:prstGeom>
        </p:spPr>
        <p:txBody>
          <a:bodyPr vert="horz" lIns="0" tIns="32914" rIns="65828" bIns="32914"/>
          <a:lstStyle>
            <a:lvl1pPr marL="225425" indent="-225425">
              <a:lnSpc>
                <a:spcPct val="100000"/>
              </a:lnSpc>
              <a:buSzPct val="100000"/>
              <a:buFont typeface="+mj-lt"/>
              <a:buAutoNum type="arabicPeriod"/>
              <a:defRPr sz="1400"/>
            </a:lvl1pPr>
            <a:lvl2pPr>
              <a:defRPr sz="17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endParaRPr lang="en-US" dirty="0"/>
          </a:p>
        </p:txBody>
      </p:sp>
      <p:sp>
        <p:nvSpPr>
          <p:cNvPr id="21" name="Text Placeholder 2"/>
          <p:cNvSpPr>
            <a:spLocks noGrp="1"/>
          </p:cNvSpPr>
          <p:nvPr>
            <p:ph type="body" idx="15"/>
          </p:nvPr>
        </p:nvSpPr>
        <p:spPr>
          <a:xfrm>
            <a:off x="468612" y="3070370"/>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22" name="Content Placeholder 3"/>
          <p:cNvSpPr>
            <a:spLocks noGrp="1"/>
          </p:cNvSpPr>
          <p:nvPr>
            <p:ph sz="half" idx="16"/>
          </p:nvPr>
        </p:nvSpPr>
        <p:spPr>
          <a:xfrm>
            <a:off x="468612" y="3737193"/>
            <a:ext cx="2688926" cy="1406307"/>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7" name="Text Placeholder 2"/>
          <p:cNvSpPr>
            <a:spLocks noGrp="1"/>
          </p:cNvSpPr>
          <p:nvPr>
            <p:ph type="body" idx="18"/>
          </p:nvPr>
        </p:nvSpPr>
        <p:spPr>
          <a:xfrm>
            <a:off x="3386137" y="2933700"/>
            <a:ext cx="5257800" cy="61988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18" name="Content Placeholder 3"/>
          <p:cNvSpPr>
            <a:spLocks noGrp="1"/>
          </p:cNvSpPr>
          <p:nvPr>
            <p:ph sz="half" idx="19"/>
          </p:nvPr>
        </p:nvSpPr>
        <p:spPr>
          <a:xfrm>
            <a:off x="3386137" y="3730063"/>
            <a:ext cx="5257800" cy="1406307"/>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23" name="Slide Number Placeholder 6"/>
          <p:cNvSpPr>
            <a:spLocks noGrp="1"/>
          </p:cNvSpPr>
          <p:nvPr>
            <p:ph type="sldNum" sz="quarter" idx="20"/>
          </p:nvPr>
        </p:nvSpPr>
        <p:spPr/>
        <p:txBody>
          <a:bodyPr/>
          <a:lstStyle>
            <a:lvl1pPr>
              <a:defRPr/>
            </a:lvl1pPr>
          </a:lstStyle>
          <a:p>
            <a:pPr>
              <a:defRPr/>
            </a:pPr>
            <a:fld id="{D4DC701D-38C3-2B44-A4BF-009E7CC0FE05}" type="slidenum">
              <a:rPr lang="en-US"/>
              <a:pPr>
                <a:defRPr/>
              </a:pPr>
              <a:t>‹#›</a:t>
            </a:fld>
            <a:endParaRPr lang="en-US"/>
          </a:p>
        </p:txBody>
      </p:sp>
    </p:spTree>
    <p:extLst>
      <p:ext uri="{BB962C8B-B14F-4D97-AF65-F5344CB8AC3E}">
        <p14:creationId xmlns:p14="http://schemas.microsoft.com/office/powerpoint/2010/main" val="4288716122"/>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cxnSp>
        <p:nvCxnSpPr>
          <p:cNvPr id="9" name="Straight Connector 8"/>
          <p:cNvCxnSpPr/>
          <p:nvPr userDrawn="1"/>
        </p:nvCxnSpPr>
        <p:spPr bwMode="auto">
          <a:xfrm flipH="1">
            <a:off x="6169025" y="2082800"/>
            <a:ext cx="2703513" cy="0"/>
          </a:xfrm>
          <a:prstGeom prst="line">
            <a:avLst/>
          </a:prstGeom>
          <a:solidFill>
            <a:schemeClr val="accent1"/>
          </a:solidFill>
          <a:ln w="63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Straight Connector 9"/>
          <p:cNvCxnSpPr/>
          <p:nvPr userDrawn="1"/>
        </p:nvCxnSpPr>
        <p:spPr bwMode="auto">
          <a:xfrm>
            <a:off x="476250" y="2082800"/>
            <a:ext cx="5500688" cy="0"/>
          </a:xfrm>
          <a:prstGeom prst="line">
            <a:avLst/>
          </a:prstGeom>
          <a:solidFill>
            <a:schemeClr val="accent1"/>
          </a:solidFill>
          <a:ln w="63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 name="Text Placeholder 2"/>
          <p:cNvSpPr>
            <a:spLocks noGrp="1"/>
          </p:cNvSpPr>
          <p:nvPr>
            <p:ph type="body" idx="1"/>
          </p:nvPr>
        </p:nvSpPr>
        <p:spPr>
          <a:xfrm>
            <a:off x="6183611" y="1498728"/>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dirty="0" smtClean="0"/>
              <a:t>Click to edit Master text styles</a:t>
            </a:r>
          </a:p>
        </p:txBody>
      </p:sp>
      <p:sp>
        <p:nvSpPr>
          <p:cNvPr id="4" name="Content Placeholder 3"/>
          <p:cNvSpPr>
            <a:spLocks noGrp="1"/>
          </p:cNvSpPr>
          <p:nvPr>
            <p:ph sz="half" idx="2"/>
          </p:nvPr>
        </p:nvSpPr>
        <p:spPr>
          <a:xfrm>
            <a:off x="6183611" y="2156844"/>
            <a:ext cx="2688926" cy="2834256"/>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endParaRPr lang="en-US" dirty="0"/>
          </a:p>
        </p:txBody>
      </p:sp>
      <p:sp>
        <p:nvSpPr>
          <p:cNvPr id="8"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5" name="Text Placeholder 2"/>
          <p:cNvSpPr>
            <a:spLocks noGrp="1"/>
          </p:cNvSpPr>
          <p:nvPr>
            <p:ph type="body" idx="12"/>
          </p:nvPr>
        </p:nvSpPr>
        <p:spPr>
          <a:xfrm>
            <a:off x="476249" y="1498728"/>
            <a:ext cx="5500688"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22" name="Content Placeholder 3"/>
          <p:cNvSpPr>
            <a:spLocks noGrp="1"/>
          </p:cNvSpPr>
          <p:nvPr>
            <p:ph sz="half" idx="16"/>
          </p:nvPr>
        </p:nvSpPr>
        <p:spPr>
          <a:xfrm>
            <a:off x="476249" y="2156844"/>
            <a:ext cx="5500688" cy="2834256"/>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7" name="Title 1"/>
          <p:cNvSpPr>
            <a:spLocks noGrp="1"/>
          </p:cNvSpPr>
          <p:nvPr>
            <p:ph type="ctrTitle"/>
          </p:nvPr>
        </p:nvSpPr>
        <p:spPr>
          <a:xfrm>
            <a:off x="442981" y="1066788"/>
            <a:ext cx="8429555" cy="571512"/>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11" name="Slide Number Placeholder 6"/>
          <p:cNvSpPr>
            <a:spLocks noGrp="1"/>
          </p:cNvSpPr>
          <p:nvPr>
            <p:ph type="sldNum" sz="quarter" idx="17"/>
          </p:nvPr>
        </p:nvSpPr>
        <p:spPr/>
        <p:txBody>
          <a:bodyPr/>
          <a:lstStyle>
            <a:lvl1pPr>
              <a:defRPr/>
            </a:lvl1pPr>
          </a:lstStyle>
          <a:p>
            <a:pPr>
              <a:defRPr/>
            </a:pPr>
            <a:fld id="{4818E8F9-447F-654D-803B-9DEE29FFF515}" type="slidenum">
              <a:rPr lang="en-US"/>
              <a:pPr>
                <a:defRPr/>
              </a:pPr>
              <a:t>‹#›</a:t>
            </a:fld>
            <a:endParaRPr lang="en-US"/>
          </a:p>
        </p:txBody>
      </p:sp>
    </p:spTree>
    <p:extLst>
      <p:ext uri="{BB962C8B-B14F-4D97-AF65-F5344CB8AC3E}">
        <p14:creationId xmlns:p14="http://schemas.microsoft.com/office/powerpoint/2010/main" val="2051864468"/>
      </p:ext>
    </p:extLst>
  </p:cSld>
  <p:clrMapOvr>
    <a:masterClrMapping/>
  </p:clrMapOvr>
  <p:transition xmlns:p14="http://schemas.microsoft.com/office/powerpoint/2010/mai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8611" y="1226439"/>
            <a:ext cx="4158065" cy="3470148"/>
          </a:xfrm>
          <a:prstGeom prst="rect">
            <a:avLst/>
          </a:prstGeom>
        </p:spPr>
        <p:txBody>
          <a:bodyPr vert="horz" lIns="65828" tIns="32914" rIns="65828" bIns="32914"/>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736400" y="1226439"/>
            <a:ext cx="4158065" cy="3470148"/>
          </a:xfrm>
          <a:prstGeom prst="rect">
            <a:avLst/>
          </a:prstGeom>
        </p:spPr>
        <p:txBody>
          <a:bodyPr vert="horz" lIns="65828" tIns="32914" rIns="65828" bIns="32914"/>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Text Box 1"/>
          <p:cNvSpPr txBox="1">
            <a:spLocks noGrp="1" noChangeArrowheads="1"/>
          </p:cNvSpPr>
          <p:nvPr>
            <p:ph type="sldNum" sz="quarter" idx="12"/>
          </p:nvPr>
        </p:nvSpPr>
        <p:spPr>
          <a:ln/>
        </p:spPr>
        <p:txBody>
          <a:bodyPr/>
          <a:lstStyle>
            <a:lvl1pPr>
              <a:defRPr/>
            </a:lvl1pPr>
          </a:lstStyle>
          <a:p>
            <a:pPr>
              <a:defRPr/>
            </a:pPr>
            <a:fld id="{69262ABD-C146-AE4A-B90F-9D71F19074ED}" type="slidenum">
              <a:rPr lang="en-US"/>
              <a:pPr>
                <a:defRPr/>
              </a:pPr>
              <a:t>‹#›</a:t>
            </a:fld>
            <a:endParaRPr lang="en-US" dirty="0"/>
          </a:p>
        </p:txBody>
      </p:sp>
    </p:spTree>
    <p:extLst>
      <p:ext uri="{BB962C8B-B14F-4D97-AF65-F5344CB8AC3E}">
        <p14:creationId xmlns:p14="http://schemas.microsoft.com/office/powerpoint/2010/main" val="1321792682"/>
      </p:ext>
    </p:extLst>
  </p:cSld>
  <p:clrMapOvr>
    <a:masterClrMapping/>
  </p:clrMapOvr>
  <p:transition xmlns:p14="http://schemas.microsoft.com/office/powerpoint/2010/mai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with Sub Head">
    <p:spTree>
      <p:nvGrpSpPr>
        <p:cNvPr id="1" name=""/>
        <p:cNvGrpSpPr/>
        <p:nvPr/>
      </p:nvGrpSpPr>
      <p:grpSpPr>
        <a:xfrm>
          <a:off x="0" y="0"/>
          <a:ext cx="0" cy="0"/>
          <a:chOff x="0" y="0"/>
          <a:chExt cx="0" cy="0"/>
        </a:xfrm>
      </p:grpSpPr>
      <p:sp>
        <p:nvSpPr>
          <p:cNvPr id="4"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3" name="Text Box 1"/>
          <p:cNvSpPr txBox="1">
            <a:spLocks noGrp="1" noChangeArrowheads="1"/>
          </p:cNvSpPr>
          <p:nvPr>
            <p:ph type="sldNum" sz="quarter" idx="12"/>
          </p:nvPr>
        </p:nvSpPr>
        <p:spPr>
          <a:ln/>
        </p:spPr>
        <p:txBody>
          <a:bodyPr/>
          <a:lstStyle>
            <a:lvl1pPr>
              <a:defRPr/>
            </a:lvl1pPr>
          </a:lstStyle>
          <a:p>
            <a:pPr>
              <a:defRPr/>
            </a:pPr>
            <a:fld id="{DE961AC2-C84F-D04B-81D7-7DCA9165AC66}" type="slidenum">
              <a:rPr lang="en-US"/>
              <a:pPr>
                <a:defRPr/>
              </a:pPr>
              <a:t>‹#›</a:t>
            </a:fld>
            <a:endParaRPr lang="en-US" dirty="0"/>
          </a:p>
        </p:txBody>
      </p:sp>
    </p:spTree>
    <p:extLst>
      <p:ext uri="{BB962C8B-B14F-4D97-AF65-F5344CB8AC3E}">
        <p14:creationId xmlns:p14="http://schemas.microsoft.com/office/powerpoint/2010/main" val="771233677"/>
      </p:ext>
    </p:extLst>
  </p:cSld>
  <p:clrMapOvr>
    <a:masterClrMapping/>
  </p:clrMapOvr>
  <p:transition xmlns:p14="http://schemas.microsoft.com/office/powerpoint/2010/mai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Chart Placeholder 4"/>
          <p:cNvSpPr>
            <a:spLocks noGrp="1"/>
          </p:cNvSpPr>
          <p:nvPr>
            <p:ph type="chart" sz="quarter" idx="13"/>
          </p:nvPr>
        </p:nvSpPr>
        <p:spPr>
          <a:xfrm>
            <a:off x="2624138" y="1333500"/>
            <a:ext cx="3733800" cy="3505200"/>
          </a:xfrm>
          <a:prstGeom prst="rect">
            <a:avLst/>
          </a:prstGeom>
        </p:spPr>
        <p:txBody>
          <a:bodyPr vert="horz"/>
          <a:lstStyle/>
          <a:p>
            <a:pPr lvl="0"/>
            <a:endParaRPr lang="en-US" noProof="0">
              <a:sym typeface="News706 BT" charset="0"/>
            </a:endParaRPr>
          </a:p>
        </p:txBody>
      </p:sp>
      <p:sp>
        <p:nvSpPr>
          <p:cNvPr id="6" name="Text Box 1"/>
          <p:cNvSpPr txBox="1">
            <a:spLocks noGrp="1" noChangeArrowheads="1"/>
          </p:cNvSpPr>
          <p:nvPr>
            <p:ph type="sldNum" sz="quarter" idx="14"/>
          </p:nvPr>
        </p:nvSpPr>
        <p:spPr>
          <a:ln/>
        </p:spPr>
        <p:txBody>
          <a:bodyPr/>
          <a:lstStyle>
            <a:lvl1pPr>
              <a:defRPr/>
            </a:lvl1pPr>
          </a:lstStyle>
          <a:p>
            <a:pPr>
              <a:defRPr/>
            </a:pPr>
            <a:fld id="{FC940B09-2C87-A043-B6A7-0D31B4E08743}" type="slidenum">
              <a:rPr lang="en-US"/>
              <a:pPr>
                <a:defRPr/>
              </a:pPr>
              <a:t>‹#›</a:t>
            </a:fld>
            <a:endParaRPr lang="en-US" dirty="0"/>
          </a:p>
        </p:txBody>
      </p:sp>
    </p:spTree>
    <p:extLst>
      <p:ext uri="{BB962C8B-B14F-4D97-AF65-F5344CB8AC3E}">
        <p14:creationId xmlns:p14="http://schemas.microsoft.com/office/powerpoint/2010/main" val="2544565208"/>
      </p:ext>
    </p:extLst>
  </p:cSld>
  <p:clrMapOvr>
    <a:masterClrMapping/>
  </p:clrMapOvr>
  <p:transition xmlns:p14="http://schemas.microsoft.com/office/powerpoint/2010/mai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 Box 1"/>
          <p:cNvSpPr txBox="1">
            <a:spLocks noGrp="1" noChangeArrowheads="1"/>
          </p:cNvSpPr>
          <p:nvPr>
            <p:ph type="sldNum" sz="quarter" idx="10"/>
          </p:nvPr>
        </p:nvSpPr>
        <p:spPr>
          <a:ln/>
        </p:spPr>
        <p:txBody>
          <a:bodyPr/>
          <a:lstStyle>
            <a:lvl1pPr>
              <a:defRPr/>
            </a:lvl1pPr>
          </a:lstStyle>
          <a:p>
            <a:pPr>
              <a:defRPr/>
            </a:pPr>
            <a:fld id="{36704C70-ACA5-F34F-A1DA-C6016D40A005}" type="slidenum">
              <a:rPr lang="en-US"/>
              <a:pPr>
                <a:defRPr/>
              </a:pPr>
              <a:t>‹#›</a:t>
            </a:fld>
            <a:endParaRPr lang="en-US" dirty="0"/>
          </a:p>
        </p:txBody>
      </p:sp>
    </p:spTree>
    <p:extLst>
      <p:ext uri="{BB962C8B-B14F-4D97-AF65-F5344CB8AC3E}">
        <p14:creationId xmlns:p14="http://schemas.microsoft.com/office/powerpoint/2010/main" val="1223235850"/>
      </p:ext>
    </p:extLst>
  </p:cSld>
  <p:clrMapOvr>
    <a:masterClrMapping/>
  </p:clrMapOvr>
  <p:transition xmlns:p14="http://schemas.microsoft.com/office/powerpoint/2010/mai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ection Slide">
    <p:spTree>
      <p:nvGrpSpPr>
        <p:cNvPr id="1" name=""/>
        <p:cNvGrpSpPr/>
        <p:nvPr/>
      </p:nvGrpSpPr>
      <p:grpSpPr>
        <a:xfrm>
          <a:off x="0" y="0"/>
          <a:ext cx="0" cy="0"/>
          <a:chOff x="0" y="0"/>
          <a:chExt cx="0" cy="0"/>
        </a:xfrm>
      </p:grpSpPr>
      <p:sp>
        <p:nvSpPr>
          <p:cNvPr id="2" name="Title 1"/>
          <p:cNvSpPr>
            <a:spLocks noGrp="1"/>
          </p:cNvSpPr>
          <p:nvPr>
            <p:ph type="title"/>
          </p:nvPr>
        </p:nvSpPr>
        <p:spPr>
          <a:xfrm>
            <a:off x="348398" y="1115943"/>
            <a:ext cx="8425853" cy="2579757"/>
          </a:xfrm>
          <a:prstGeom prst="rect">
            <a:avLst/>
          </a:prstGeom>
        </p:spPr>
        <p:txBody>
          <a:bodyPr vert="horz" lIns="65828" tIns="32914" rIns="65828" bIns="32914"/>
          <a:lstStyle>
            <a:lvl1pPr>
              <a:lnSpc>
                <a:spcPct val="70000"/>
              </a:lnSpc>
              <a:defRPr sz="8800" b="1" cap="all" spc="-200"/>
            </a:lvl1pPr>
          </a:lstStyle>
          <a:p>
            <a:r>
              <a:rPr lang="en-US" smtClean="0"/>
              <a:t>Click to edit Master title style</a:t>
            </a:r>
            <a:endParaRPr lang="en-US" dirty="0"/>
          </a:p>
        </p:txBody>
      </p:sp>
      <p:sp>
        <p:nvSpPr>
          <p:cNvPr id="3" name="Content Placeholder 2"/>
          <p:cNvSpPr>
            <a:spLocks noGrp="1"/>
          </p:cNvSpPr>
          <p:nvPr>
            <p:ph idx="1"/>
          </p:nvPr>
        </p:nvSpPr>
        <p:spPr>
          <a:xfrm>
            <a:off x="468611" y="3314700"/>
            <a:ext cx="8425853" cy="1793748"/>
          </a:xfrm>
          <a:prstGeom prst="rect">
            <a:avLst/>
          </a:prstGeom>
        </p:spPr>
        <p:txBody>
          <a:bodyPr vert="horz" lIns="65828" tIns="32914" rIns="65828" bIns="32914" anchor="b"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11"/>
          </p:nvPr>
        </p:nvSpPr>
        <p:spPr>
          <a:xfrm>
            <a:off x="371266" y="495300"/>
            <a:ext cx="6400800" cy="304800"/>
          </a:xfrm>
          <a:prstGeom prst="rect">
            <a:avLst/>
          </a:prstGeom>
        </p:spPr>
        <p:txBody>
          <a:bodyPr vert="horz"/>
          <a:lstStyle>
            <a:lvl1pPr>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Slide Number Placeholder 3"/>
          <p:cNvSpPr>
            <a:spLocks noGrp="1"/>
          </p:cNvSpPr>
          <p:nvPr>
            <p:ph type="sldNum" sz="quarter" idx="12"/>
          </p:nvPr>
        </p:nvSpPr>
        <p:spPr>
          <a:xfrm>
            <a:off x="8262938" y="458788"/>
            <a:ext cx="641350" cy="341312"/>
          </a:xfrm>
          <a:prstGeom prst="rect">
            <a:avLst/>
          </a:prstGeom>
        </p:spPr>
        <p:txBody>
          <a:bodyPr rIns="0"/>
          <a:lstStyle>
            <a:lvl1pPr algn="r">
              <a:defRPr sz="2300" b="1">
                <a:solidFill>
                  <a:schemeClr val="tx1"/>
                </a:solidFill>
                <a:latin typeface="+mj-lt"/>
              </a:defRPr>
            </a:lvl1pPr>
          </a:lstStyle>
          <a:p>
            <a:pPr>
              <a:defRPr/>
            </a:pPr>
            <a:fld id="{7D2F14C5-AF8B-6B42-A67C-58A084EA75B8}" type="slidenum">
              <a:rPr lang="en-US">
                <a:solidFill>
                  <a:srgbClr val="FFFFFF"/>
                </a:solidFill>
              </a:rPr>
              <a:pPr>
                <a:defRPr/>
              </a:pPr>
              <a:t>‹#›</a:t>
            </a:fld>
            <a:endParaRPr lang="en-US" dirty="0">
              <a:solidFill>
                <a:srgbClr val="FFFFFF"/>
              </a:solidFill>
            </a:endParaRPr>
          </a:p>
        </p:txBody>
      </p:sp>
    </p:spTree>
    <p:extLst>
      <p:ext uri="{BB962C8B-B14F-4D97-AF65-F5344CB8AC3E}">
        <p14:creationId xmlns:p14="http://schemas.microsoft.com/office/powerpoint/2010/main" val="3908741514"/>
      </p:ext>
    </p:extLst>
  </p:cSld>
  <p:clrMapOvr>
    <a:masterClrMapping/>
  </p:clrMapOvr>
  <p:transition xmlns:p14="http://schemas.microsoft.com/office/powerpoint/2010/mai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7200" y="579438"/>
            <a:ext cx="203835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2" name="Title 1"/>
          <p:cNvSpPr>
            <a:spLocks noGrp="1"/>
          </p:cNvSpPr>
          <p:nvPr>
            <p:ph type="ctrTitle"/>
          </p:nvPr>
        </p:nvSpPr>
        <p:spPr>
          <a:xfrm>
            <a:off x="413236" y="1144089"/>
            <a:ext cx="8469243" cy="1126998"/>
          </a:xfrm>
          <a:prstGeom prst="rect">
            <a:avLst/>
          </a:prstGeom>
        </p:spPr>
        <p:txBody>
          <a:bodyPr vert="horz" lIns="0" tIns="0" rIns="0" bIns="0"/>
          <a:lstStyle>
            <a:lvl1pPr>
              <a:lnSpc>
                <a:spcPct val="70000"/>
              </a:lnSpc>
              <a:defRPr sz="11500" b="1" cap="all" spc="-200">
                <a:latin typeface="PFDinTextCompPro-Bold"/>
                <a:cs typeface="PFDinTextCompPro-Bold"/>
              </a:defRPr>
            </a:lvl1pPr>
          </a:lstStyle>
          <a:p>
            <a:r>
              <a:rPr lang="en-US" smtClean="0"/>
              <a:t>Click to edit Master title style</a:t>
            </a:r>
            <a:endParaRPr lang="en-US" dirty="0"/>
          </a:p>
        </p:txBody>
      </p:sp>
      <p:sp>
        <p:nvSpPr>
          <p:cNvPr id="3" name="Subtitle 2"/>
          <p:cNvSpPr>
            <a:spLocks noGrp="1"/>
          </p:cNvSpPr>
          <p:nvPr>
            <p:ph type="subTitle" idx="1"/>
          </p:nvPr>
        </p:nvSpPr>
        <p:spPr>
          <a:xfrm>
            <a:off x="391455" y="4118670"/>
            <a:ext cx="6553695" cy="609600"/>
          </a:xfrm>
          <a:prstGeom prst="rect">
            <a:avLst/>
          </a:prstGeom>
        </p:spPr>
        <p:txBody>
          <a:bodyPr vert="horz" lIns="65828" tIns="32914" rIns="65828" bIns="32914"/>
          <a:lstStyle>
            <a:lvl1pPr marL="0" indent="0" algn="l">
              <a:buNone/>
              <a:defRPr lang="en-US" sz="2800" u="none" baseline="0" smtClean="0"/>
            </a:lvl1pPr>
            <a:lvl2pPr marL="329138" indent="0" algn="ctr">
              <a:buNone/>
              <a:defRPr/>
            </a:lvl2pPr>
            <a:lvl3pPr marL="658277" indent="0" algn="ctr">
              <a:buNone/>
              <a:defRPr/>
            </a:lvl3pPr>
            <a:lvl4pPr marL="987415" indent="0" algn="ctr">
              <a:buNone/>
              <a:defRPr/>
            </a:lvl4pPr>
            <a:lvl5pPr marL="1316553" indent="0" algn="ctr">
              <a:buNone/>
              <a:defRPr/>
            </a:lvl5pPr>
            <a:lvl6pPr marL="1645691" indent="0" algn="ctr">
              <a:buNone/>
              <a:defRPr/>
            </a:lvl6pPr>
            <a:lvl7pPr marL="1974830" indent="0" algn="ctr">
              <a:buNone/>
              <a:defRPr/>
            </a:lvl7pPr>
            <a:lvl8pPr marL="2303968" indent="0" algn="ctr">
              <a:buNone/>
              <a:defRPr/>
            </a:lvl8pPr>
            <a:lvl9pPr marL="2633106" indent="0" algn="ctr">
              <a:buNone/>
              <a:defRPr/>
            </a:lvl9pPr>
          </a:lstStyle>
          <a:p>
            <a:r>
              <a:rPr lang="en-US" smtClean="0"/>
              <a:t>Click to edit Master subtitle style</a:t>
            </a:r>
            <a:endParaRPr lang="en-US" dirty="0"/>
          </a:p>
        </p:txBody>
      </p:sp>
    </p:spTree>
    <p:extLst>
      <p:ext uri="{BB962C8B-B14F-4D97-AF65-F5344CB8AC3E}">
        <p14:creationId xmlns:p14="http://schemas.microsoft.com/office/powerpoint/2010/main" val="3368532261"/>
      </p:ext>
    </p:extLst>
  </p:cSld>
  <p:clrMapOvr>
    <a:masterClrMapping/>
  </p:clrMapOvr>
  <p:transition xmlns:p14="http://schemas.microsoft.com/office/powerpoint/2010/mai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sp>
        <p:nvSpPr>
          <p:cNvPr id="2" name="Title 1"/>
          <p:cNvSpPr>
            <a:spLocks noGrp="1"/>
          </p:cNvSpPr>
          <p:nvPr>
            <p:ph type="title"/>
          </p:nvPr>
        </p:nvSpPr>
        <p:spPr>
          <a:xfrm>
            <a:off x="348398" y="1115943"/>
            <a:ext cx="8425853" cy="2579757"/>
          </a:xfrm>
          <a:prstGeom prst="rect">
            <a:avLst/>
          </a:prstGeom>
        </p:spPr>
        <p:txBody>
          <a:bodyPr vert="horz" lIns="65828" tIns="32914" rIns="65828" bIns="32914"/>
          <a:lstStyle>
            <a:lvl1pPr>
              <a:lnSpc>
                <a:spcPct val="70000"/>
              </a:lnSpc>
              <a:defRPr sz="8800" b="1" cap="all" spc="-200"/>
            </a:lvl1pPr>
          </a:lstStyle>
          <a:p>
            <a:r>
              <a:rPr lang="en-US" smtClean="0"/>
              <a:t>Click to edit Master title style</a:t>
            </a:r>
            <a:endParaRPr lang="en-US" dirty="0"/>
          </a:p>
        </p:txBody>
      </p:sp>
      <p:sp>
        <p:nvSpPr>
          <p:cNvPr id="3" name="Content Placeholder 2"/>
          <p:cNvSpPr>
            <a:spLocks noGrp="1"/>
          </p:cNvSpPr>
          <p:nvPr>
            <p:ph idx="1"/>
          </p:nvPr>
        </p:nvSpPr>
        <p:spPr>
          <a:xfrm>
            <a:off x="468611" y="3314700"/>
            <a:ext cx="8425853" cy="1793748"/>
          </a:xfrm>
          <a:prstGeom prst="rect">
            <a:avLst/>
          </a:prstGeom>
        </p:spPr>
        <p:txBody>
          <a:bodyPr vert="horz" lIns="65828" tIns="32914" rIns="65828" bIns="32914" anchor="b"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11"/>
          </p:nvPr>
        </p:nvSpPr>
        <p:spPr>
          <a:xfrm>
            <a:off x="371266" y="495300"/>
            <a:ext cx="6400800" cy="304800"/>
          </a:xfrm>
          <a:prstGeom prst="rect">
            <a:avLst/>
          </a:prstGeom>
        </p:spPr>
        <p:txBody>
          <a:bodyPr vert="horz"/>
          <a:lstStyle>
            <a:lvl1pPr>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Slide Number Placeholder 3"/>
          <p:cNvSpPr>
            <a:spLocks noGrp="1"/>
          </p:cNvSpPr>
          <p:nvPr>
            <p:ph type="sldNum" sz="quarter" idx="12"/>
          </p:nvPr>
        </p:nvSpPr>
        <p:spPr>
          <a:xfrm>
            <a:off x="8262938" y="458788"/>
            <a:ext cx="641350" cy="341312"/>
          </a:xfrm>
          <a:prstGeom prst="rect">
            <a:avLst/>
          </a:prstGeom>
        </p:spPr>
        <p:txBody>
          <a:bodyPr rIns="0"/>
          <a:lstStyle>
            <a:lvl1pPr algn="r">
              <a:defRPr sz="2300" b="1">
                <a:solidFill>
                  <a:schemeClr val="tx1"/>
                </a:solidFill>
                <a:latin typeface="+mj-lt"/>
              </a:defRPr>
            </a:lvl1pPr>
          </a:lstStyle>
          <a:p>
            <a:pPr>
              <a:defRPr/>
            </a:pPr>
            <a:fld id="{7D2F14C5-AF8B-6B42-A67C-58A084EA75B8}" type="slidenum">
              <a:rPr lang="en-US">
                <a:solidFill>
                  <a:srgbClr val="FFFFFF"/>
                </a:solidFill>
              </a:rPr>
              <a:pPr>
                <a:defRPr/>
              </a:pPr>
              <a:t>‹#›</a:t>
            </a:fld>
            <a:endParaRPr lang="en-US" dirty="0">
              <a:solidFill>
                <a:srgbClr val="FFFFFF"/>
              </a:solidFill>
            </a:endParaRPr>
          </a:p>
        </p:txBody>
      </p:sp>
    </p:spTree>
    <p:extLst>
      <p:ext uri="{BB962C8B-B14F-4D97-AF65-F5344CB8AC3E}">
        <p14:creationId xmlns:p14="http://schemas.microsoft.com/office/powerpoint/2010/main" val="1055233430"/>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sp>
        <p:nvSpPr>
          <p:cNvPr id="2" name="Title 1"/>
          <p:cNvSpPr>
            <a:spLocks noGrp="1"/>
          </p:cNvSpPr>
          <p:nvPr>
            <p:ph type="title"/>
          </p:nvPr>
        </p:nvSpPr>
        <p:spPr>
          <a:xfrm>
            <a:off x="348398" y="1115943"/>
            <a:ext cx="8425853" cy="2579757"/>
          </a:xfrm>
          <a:prstGeom prst="rect">
            <a:avLst/>
          </a:prstGeom>
        </p:spPr>
        <p:txBody>
          <a:bodyPr vert="horz" lIns="65828" tIns="32914" rIns="65828" bIns="32914"/>
          <a:lstStyle>
            <a:lvl1pPr>
              <a:lnSpc>
                <a:spcPct val="70000"/>
              </a:lnSpc>
              <a:defRPr sz="8800" b="1" cap="all" spc="-200"/>
            </a:lvl1pPr>
          </a:lstStyle>
          <a:p>
            <a:r>
              <a:rPr lang="en-US" smtClean="0"/>
              <a:t>Click to edit Master title style</a:t>
            </a:r>
            <a:endParaRPr lang="en-US" dirty="0"/>
          </a:p>
        </p:txBody>
      </p:sp>
      <p:sp>
        <p:nvSpPr>
          <p:cNvPr id="3" name="Content Placeholder 2"/>
          <p:cNvSpPr>
            <a:spLocks noGrp="1"/>
          </p:cNvSpPr>
          <p:nvPr>
            <p:ph idx="1"/>
          </p:nvPr>
        </p:nvSpPr>
        <p:spPr>
          <a:xfrm>
            <a:off x="468611" y="3314700"/>
            <a:ext cx="8425853" cy="1793748"/>
          </a:xfrm>
          <a:prstGeom prst="rect">
            <a:avLst/>
          </a:prstGeom>
        </p:spPr>
        <p:txBody>
          <a:bodyPr vert="horz" lIns="65828" tIns="32914" rIns="65828" bIns="32914" anchor="b"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11"/>
          </p:nvPr>
        </p:nvSpPr>
        <p:spPr>
          <a:xfrm>
            <a:off x="371266" y="495300"/>
            <a:ext cx="6400800" cy="304800"/>
          </a:xfrm>
          <a:prstGeom prst="rect">
            <a:avLst/>
          </a:prstGeom>
        </p:spPr>
        <p:txBody>
          <a:bodyPr vert="horz"/>
          <a:lstStyle>
            <a:lvl1pPr>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Slide Number Placeholder 3"/>
          <p:cNvSpPr>
            <a:spLocks noGrp="1"/>
          </p:cNvSpPr>
          <p:nvPr>
            <p:ph type="sldNum" sz="quarter" idx="12"/>
          </p:nvPr>
        </p:nvSpPr>
        <p:spPr>
          <a:xfrm>
            <a:off x="8262938" y="458788"/>
            <a:ext cx="641350" cy="341312"/>
          </a:xfrm>
          <a:prstGeom prst="rect">
            <a:avLst/>
          </a:prstGeom>
        </p:spPr>
        <p:txBody>
          <a:bodyPr rIns="0"/>
          <a:lstStyle>
            <a:lvl1pPr algn="r">
              <a:defRPr sz="2300" b="1">
                <a:solidFill>
                  <a:schemeClr val="tx1"/>
                </a:solidFill>
                <a:latin typeface="+mj-lt"/>
              </a:defRPr>
            </a:lvl1pPr>
          </a:lstStyle>
          <a:p>
            <a:pPr>
              <a:defRPr/>
            </a:pPr>
            <a:fld id="{7D2F14C5-AF8B-6B42-A67C-58A084EA75B8}" type="slidenum">
              <a:rPr lang="en-US"/>
              <a:pPr>
                <a:defRPr/>
              </a:pPr>
              <a:t>‹#›</a:t>
            </a:fld>
            <a:endParaRPr lang="en-US" dirty="0"/>
          </a:p>
        </p:txBody>
      </p:sp>
    </p:spTree>
    <p:extLst>
      <p:ext uri="{BB962C8B-B14F-4D97-AF65-F5344CB8AC3E}">
        <p14:creationId xmlns:p14="http://schemas.microsoft.com/office/powerpoint/2010/main" val="1791714653"/>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o Slide">
    <p:spTree>
      <p:nvGrpSpPr>
        <p:cNvPr id="1" name=""/>
        <p:cNvGrpSpPr/>
        <p:nvPr/>
      </p:nvGrpSpPr>
      <p:grpSpPr>
        <a:xfrm>
          <a:off x="0" y="0"/>
          <a:ext cx="0" cy="0"/>
          <a:chOff x="0" y="0"/>
          <a:chExt cx="0" cy="0"/>
        </a:xfrm>
      </p:grpSpPr>
      <p:sp>
        <p:nvSpPr>
          <p:cNvPr id="2" name="Title 1"/>
          <p:cNvSpPr>
            <a:spLocks noGrp="1"/>
          </p:cNvSpPr>
          <p:nvPr>
            <p:ph type="ctrTitle"/>
          </p:nvPr>
        </p:nvSpPr>
        <p:spPr>
          <a:xfrm>
            <a:off x="442982" y="1066788"/>
            <a:ext cx="4924355" cy="1126998"/>
          </a:xfrm>
          <a:prstGeom prst="rect">
            <a:avLst/>
          </a:prstGeom>
        </p:spPr>
        <p:txBody>
          <a:bodyPr vert="horz" lIns="0" tIns="32914" rIns="65828" bIns="32914"/>
          <a:lstStyle>
            <a:lvl1pPr>
              <a:lnSpc>
                <a:spcPts val="3599"/>
              </a:lnSpc>
              <a:defRPr sz="3900" b="1" cap="all" baseline="0">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457182" y="2072196"/>
            <a:ext cx="5748356" cy="1343025"/>
          </a:xfrm>
          <a:prstGeom prst="rect">
            <a:avLst/>
          </a:prstGeom>
        </p:spPr>
        <p:txBody>
          <a:bodyPr vert="horz" lIns="0" tIns="32914" rIns="65828" bIns="32914"/>
          <a:lstStyle>
            <a:lvl1pPr marL="174625" indent="-174625" algn="l">
              <a:buSzPct val="69000"/>
              <a:buFont typeface="Lucida Grande"/>
              <a:buChar char="‣"/>
              <a:defRPr baseline="0"/>
            </a:lvl1pPr>
            <a:lvl2pPr marL="329138" indent="0" algn="ctr">
              <a:buNone/>
              <a:defRPr/>
            </a:lvl2pPr>
            <a:lvl3pPr marL="658277" indent="0" algn="ctr">
              <a:buNone/>
              <a:defRPr/>
            </a:lvl3pPr>
            <a:lvl4pPr marL="987415" indent="0" algn="ctr">
              <a:buNone/>
              <a:defRPr/>
            </a:lvl4pPr>
            <a:lvl5pPr marL="1316553" indent="0" algn="ctr">
              <a:buNone/>
              <a:defRPr/>
            </a:lvl5pPr>
            <a:lvl6pPr marL="1645691" indent="0" algn="ctr">
              <a:buNone/>
              <a:defRPr/>
            </a:lvl6pPr>
            <a:lvl7pPr marL="1974830" indent="0" algn="ctr">
              <a:buNone/>
              <a:defRPr/>
            </a:lvl7pPr>
            <a:lvl8pPr marL="2303968" indent="0" algn="ctr">
              <a:buNone/>
              <a:defRPr/>
            </a:lvl8pPr>
            <a:lvl9pPr marL="2633106" indent="0" algn="ctr">
              <a:buNone/>
              <a:defRPr/>
            </a:lvl9pPr>
          </a:lstStyle>
          <a:p>
            <a:r>
              <a:rPr lang="en-US" smtClean="0"/>
              <a:t>Click to edit Master subtitle style</a:t>
            </a:r>
            <a:endParaRPr lang="en-US" dirty="0"/>
          </a:p>
        </p:txBody>
      </p:sp>
      <p:sp>
        <p:nvSpPr>
          <p:cNvPr id="5" name="Content Placeholder 5"/>
          <p:cNvSpPr>
            <a:spLocks noGrp="1"/>
          </p:cNvSpPr>
          <p:nvPr>
            <p:ph sz="quarter" idx="11"/>
          </p:nvPr>
        </p:nvSpPr>
        <p:spPr>
          <a:xfrm>
            <a:off x="371266" y="495300"/>
            <a:ext cx="6400800"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0" name="Content Placeholder 9"/>
          <p:cNvSpPr>
            <a:spLocks noGrp="1"/>
          </p:cNvSpPr>
          <p:nvPr>
            <p:ph sz="quarter" idx="12"/>
          </p:nvPr>
        </p:nvSpPr>
        <p:spPr>
          <a:xfrm>
            <a:off x="6205537" y="2095500"/>
            <a:ext cx="2743200" cy="2743200"/>
          </a:xfrm>
          <a:prstGeom prst="rect">
            <a:avLst/>
          </a:prstGeom>
        </p:spPr>
        <p:txBody>
          <a:bodyPr vert="horz"/>
          <a:lstStyle>
            <a:lvl1pPr marL="0" indent="0">
              <a:buNone/>
              <a:defRPr/>
            </a:lvl1pPr>
          </a:lstStyle>
          <a:p>
            <a:pPr lvl="0"/>
            <a:endParaRPr lang="en-US" dirty="0"/>
          </a:p>
        </p:txBody>
      </p:sp>
      <p:sp>
        <p:nvSpPr>
          <p:cNvPr id="6" name="Text Box 1"/>
          <p:cNvSpPr txBox="1">
            <a:spLocks noGrp="1" noChangeArrowheads="1"/>
          </p:cNvSpPr>
          <p:nvPr>
            <p:ph type="sldNum" sz="quarter" idx="13"/>
          </p:nvPr>
        </p:nvSpPr>
        <p:spPr>
          <a:ln/>
        </p:spPr>
        <p:txBody>
          <a:bodyPr/>
          <a:lstStyle>
            <a:lvl1pPr>
              <a:defRPr/>
            </a:lvl1pPr>
          </a:lstStyle>
          <a:p>
            <a:pPr>
              <a:defRPr/>
            </a:pPr>
            <a:fld id="{9D11C055-FFE5-AD49-B3A5-A89774143922}" type="slidenum">
              <a:rPr lang="en-US"/>
              <a:pPr>
                <a:defRPr/>
              </a:pPr>
              <a:t>‹#›</a:t>
            </a:fld>
            <a:endParaRPr lang="en-US" dirty="0"/>
          </a:p>
        </p:txBody>
      </p:sp>
    </p:spTree>
    <p:extLst>
      <p:ext uri="{BB962C8B-B14F-4D97-AF65-F5344CB8AC3E}">
        <p14:creationId xmlns:p14="http://schemas.microsoft.com/office/powerpoint/2010/main" val="3250009757"/>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le 1"/>
          <p:cNvSpPr>
            <a:spLocks noGrp="1"/>
          </p:cNvSpPr>
          <p:nvPr>
            <p:ph type="ctrTitle"/>
          </p:nvPr>
        </p:nvSpPr>
        <p:spPr>
          <a:xfrm>
            <a:off x="442981" y="1066788"/>
            <a:ext cx="8429555" cy="1126998"/>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454025" y="2066446"/>
            <a:ext cx="8418512" cy="3000854"/>
          </a:xfrm>
          <a:prstGeom prst="rect">
            <a:avLst/>
          </a:prstGeom>
        </p:spPr>
        <p:txBody>
          <a:bodyPr vert="horz" lIns="0" tIns="32914" rIns="65828" bIns="32914"/>
          <a:lstStyle>
            <a:lvl1pPr marL="0" indent="0">
              <a:spcBef>
                <a:spcPts val="720"/>
              </a:spcBef>
              <a:buFont typeface="Arial"/>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ext Box 1"/>
          <p:cNvSpPr txBox="1">
            <a:spLocks noGrp="1" noChangeArrowheads="1"/>
          </p:cNvSpPr>
          <p:nvPr>
            <p:ph type="sldNum" sz="quarter" idx="13"/>
          </p:nvPr>
        </p:nvSpPr>
        <p:spPr>
          <a:ln/>
        </p:spPr>
        <p:txBody>
          <a:bodyPr/>
          <a:lstStyle>
            <a:lvl1pPr>
              <a:defRPr/>
            </a:lvl1pPr>
          </a:lstStyle>
          <a:p>
            <a:pPr>
              <a:defRPr/>
            </a:pPr>
            <a:fld id="{BD34588A-CBAF-924B-A77D-DE72B91A9204}" type="slidenum">
              <a:rPr lang="en-US"/>
              <a:pPr>
                <a:defRPr/>
              </a:pPr>
              <a:t>‹#›</a:t>
            </a:fld>
            <a:endParaRPr lang="en-US" dirty="0"/>
          </a:p>
        </p:txBody>
      </p:sp>
    </p:spTree>
    <p:extLst>
      <p:ext uri="{BB962C8B-B14F-4D97-AF65-F5344CB8AC3E}">
        <p14:creationId xmlns:p14="http://schemas.microsoft.com/office/powerpoint/2010/main" val="2765346501"/>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Image Slide">
    <p:spTree>
      <p:nvGrpSpPr>
        <p:cNvPr id="1" name=""/>
        <p:cNvGrpSpPr/>
        <p:nvPr/>
      </p:nvGrpSpPr>
      <p:grpSpPr>
        <a:xfrm>
          <a:off x="0" y="0"/>
          <a:ext cx="0" cy="0"/>
          <a:chOff x="0" y="0"/>
          <a:chExt cx="0" cy="0"/>
        </a:xfrm>
      </p:grpSpPr>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7" name="Content Placeholder 2"/>
          <p:cNvSpPr>
            <a:spLocks noGrp="1"/>
          </p:cNvSpPr>
          <p:nvPr>
            <p:ph sz="half" idx="12"/>
          </p:nvPr>
        </p:nvSpPr>
        <p:spPr>
          <a:xfrm>
            <a:off x="185737" y="190500"/>
            <a:ext cx="8991600" cy="4876800"/>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2" name="Title 1"/>
          <p:cNvSpPr>
            <a:spLocks noGrp="1"/>
          </p:cNvSpPr>
          <p:nvPr>
            <p:ph type="ctrTitle"/>
          </p:nvPr>
        </p:nvSpPr>
        <p:spPr>
          <a:xfrm>
            <a:off x="442981" y="1066788"/>
            <a:ext cx="8429555" cy="1126998"/>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9" name="Slide Number Placeholder 3"/>
          <p:cNvSpPr>
            <a:spLocks noGrp="1"/>
          </p:cNvSpPr>
          <p:nvPr>
            <p:ph type="sldNum" sz="quarter" idx="13"/>
          </p:nvPr>
        </p:nvSpPr>
        <p:spPr/>
        <p:txBody>
          <a:bodyPr/>
          <a:lstStyle>
            <a:lvl1pPr>
              <a:defRPr/>
            </a:lvl1pPr>
          </a:lstStyle>
          <a:p>
            <a:pPr>
              <a:defRPr/>
            </a:pPr>
            <a:fld id="{77C75AE0-23F4-5347-8791-D0888DD16774}" type="slidenum">
              <a:rPr lang="en-US"/>
              <a:pPr>
                <a:defRPr/>
              </a:pPr>
              <a:t>‹#›</a:t>
            </a:fld>
            <a:endParaRPr lang="en-US"/>
          </a:p>
        </p:txBody>
      </p:sp>
    </p:spTree>
    <p:extLst>
      <p:ext uri="{BB962C8B-B14F-4D97-AF65-F5344CB8AC3E}">
        <p14:creationId xmlns:p14="http://schemas.microsoft.com/office/powerpoint/2010/main" val="1403432574"/>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sktop">
    <p:spTree>
      <p:nvGrpSpPr>
        <p:cNvPr id="1" name=""/>
        <p:cNvGrpSpPr/>
        <p:nvPr/>
      </p:nvGrpSpPr>
      <p:grpSpPr>
        <a:xfrm>
          <a:off x="0" y="0"/>
          <a:ext cx="0" cy="0"/>
          <a:chOff x="0" y="0"/>
          <a:chExt cx="0" cy="0"/>
        </a:xfrm>
      </p:grpSpPr>
      <p:sp>
        <p:nvSpPr>
          <p:cNvPr id="4"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6"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pic>
        <p:nvPicPr>
          <p:cNvPr id="8" name="Picture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444750" y="1104900"/>
            <a:ext cx="4522788" cy="3665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650614" y="1287507"/>
            <a:ext cx="4130297" cy="2332424"/>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5504265-9D4A-1740-9DB8-71F1BEF617F8}" type="slidenum">
              <a:rPr lang="en-US"/>
              <a:pPr>
                <a:defRPr/>
              </a:pPr>
              <a:t>‹#›</a:t>
            </a:fld>
            <a:endParaRPr lang="en-US"/>
          </a:p>
        </p:txBody>
      </p:sp>
    </p:spTree>
    <p:extLst>
      <p:ext uri="{BB962C8B-B14F-4D97-AF65-F5344CB8AC3E}">
        <p14:creationId xmlns:p14="http://schemas.microsoft.com/office/powerpoint/2010/main" val="2985398603"/>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ptop">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17713" y="1111250"/>
            <a:ext cx="5259387" cy="368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706656" y="1308224"/>
            <a:ext cx="3915024" cy="2438659"/>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B06ABFC-B8B3-914E-B6DA-1FC6B47E4603}" type="slidenum">
              <a:rPr lang="en-US"/>
              <a:pPr>
                <a:defRPr/>
              </a:pPr>
              <a:t>‹#›</a:t>
            </a:fld>
            <a:endParaRPr lang="en-US"/>
          </a:p>
        </p:txBody>
      </p:sp>
    </p:spTree>
    <p:extLst>
      <p:ext uri="{BB962C8B-B14F-4D97-AF65-F5344CB8AC3E}">
        <p14:creationId xmlns:p14="http://schemas.microsoft.com/office/powerpoint/2010/main" val="765197056"/>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ptop 2">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322513" y="1136650"/>
            <a:ext cx="4862512" cy="380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809224" y="1559355"/>
            <a:ext cx="3870218" cy="2909725"/>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8E904AF-C4D6-B94B-B319-23ED26598B76}" type="slidenum">
              <a:rPr lang="en-US"/>
              <a:pPr>
                <a:defRPr/>
              </a:pPr>
              <a:t>‹#›</a:t>
            </a:fld>
            <a:endParaRPr lang="en-US"/>
          </a:p>
        </p:txBody>
      </p:sp>
    </p:spTree>
    <p:extLst>
      <p:ext uri="{BB962C8B-B14F-4D97-AF65-F5344CB8AC3E}">
        <p14:creationId xmlns:p14="http://schemas.microsoft.com/office/powerpoint/2010/main" val="180345869"/>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rt Phone Image Slide">
    <p:spTree>
      <p:nvGrpSpPr>
        <p:cNvPr id="1" name=""/>
        <p:cNvGrpSpPr/>
        <p:nvPr/>
      </p:nvGrpSpPr>
      <p:grpSpPr>
        <a:xfrm>
          <a:off x="0" y="0"/>
          <a:ext cx="0" cy="0"/>
          <a:chOff x="0" y="0"/>
          <a:chExt cx="0" cy="0"/>
        </a:xfrm>
      </p:grpSpPr>
      <p:pic>
        <p:nvPicPr>
          <p:cNvPr id="6" name="Picture 4"/>
          <p:cNvPicPr>
            <a:picLocks noChangeAspect="1"/>
          </p:cNvPicPr>
          <p:nvPr userDrawn="1"/>
        </p:nvPicPr>
        <p:blipFill>
          <a:blip r:embed="rId2">
            <a:extLst>
              <a:ext uri="{28A0092B-C50C-407E-A947-70E740481C1C}">
                <a14:useLocalDpi xmlns:a14="http://schemas.microsoft.com/office/drawing/2010/main" val="0"/>
              </a:ext>
            </a:extLst>
          </a:blip>
          <a:srcRect t="2654" b="9073"/>
          <a:stretch>
            <a:fillRect/>
          </a:stretch>
        </p:blipFill>
        <p:spPr bwMode="auto">
          <a:xfrm>
            <a:off x="719138" y="1049338"/>
            <a:ext cx="7586662" cy="387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9"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1313737" y="1419408"/>
            <a:ext cx="1677751" cy="2870892"/>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0" name="Content Placeholder 2"/>
          <p:cNvSpPr>
            <a:spLocks noGrp="1"/>
          </p:cNvSpPr>
          <p:nvPr>
            <p:ph sz="half" idx="13"/>
          </p:nvPr>
        </p:nvSpPr>
        <p:spPr>
          <a:xfrm>
            <a:off x="3899979" y="1784167"/>
            <a:ext cx="1629991" cy="2415208"/>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1" name="Content Placeholder 2"/>
          <p:cNvSpPr>
            <a:spLocks noGrp="1"/>
          </p:cNvSpPr>
          <p:nvPr>
            <p:ph sz="half" idx="14"/>
          </p:nvPr>
        </p:nvSpPr>
        <p:spPr>
          <a:xfrm>
            <a:off x="6386666" y="1490085"/>
            <a:ext cx="1693292" cy="2815215"/>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2" name="Slide Number Placeholder 3"/>
          <p:cNvSpPr>
            <a:spLocks noGrp="1"/>
          </p:cNvSpPr>
          <p:nvPr>
            <p:ph type="sldNum" sz="quarter" idx="15"/>
          </p:nvPr>
        </p:nvSpPr>
        <p:spPr/>
        <p:txBody>
          <a:bodyPr/>
          <a:lstStyle>
            <a:lvl1pPr>
              <a:defRPr/>
            </a:lvl1pPr>
          </a:lstStyle>
          <a:p>
            <a:pPr>
              <a:defRPr/>
            </a:pPr>
            <a:fld id="{7ACDBDE2-F560-4B40-974D-A0F438C3299B}" type="slidenum">
              <a:rPr lang="en-US"/>
              <a:pPr>
                <a:defRPr/>
              </a:pPr>
              <a:t>‹#›</a:t>
            </a:fld>
            <a:endParaRPr lang="en-US"/>
          </a:p>
        </p:txBody>
      </p:sp>
    </p:spTree>
    <p:extLst>
      <p:ext uri="{BB962C8B-B14F-4D97-AF65-F5344CB8AC3E}">
        <p14:creationId xmlns:p14="http://schemas.microsoft.com/office/powerpoint/2010/main" val="2326723457"/>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3.xml"/><Relationship Id="rId12" Type="http://schemas.openxmlformats.org/officeDocument/2006/relationships/slideLayout" Target="../slideLayouts/slideLayout14.xml"/><Relationship Id="rId13" Type="http://schemas.openxmlformats.org/officeDocument/2006/relationships/slideLayout" Target="../slideLayouts/slideLayout15.xml"/><Relationship Id="rId14" Type="http://schemas.openxmlformats.org/officeDocument/2006/relationships/slideLayout" Target="../slideLayouts/slideLayout16.xml"/><Relationship Id="rId15" Type="http://schemas.openxmlformats.org/officeDocument/2006/relationships/theme" Target="../theme/theme2.xml"/><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 Id="rId9" Type="http://schemas.openxmlformats.org/officeDocument/2006/relationships/slideLayout" Target="../slideLayouts/slideLayout11.xml"/><Relationship Id="rId10"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Line 1"/>
          <p:cNvSpPr>
            <a:spLocks noChangeShapeType="1"/>
          </p:cNvSpPr>
          <p:nvPr/>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1027" name="Line 2"/>
          <p:cNvSpPr>
            <a:spLocks noChangeShapeType="1"/>
          </p:cNvSpPr>
          <p:nvPr/>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dk2" tx1="lt1" bg2="dk1" tx2="lt2" accent1="accent1" accent2="accent2" accent3="accent3" accent4="accent4" accent5="accent5" accent6="accent6" hlink="hlink" folHlink="folHlink"/>
  <p:sldLayoutIdLst>
    <p:sldLayoutId id="2147484107" r:id="rId1"/>
    <p:sldLayoutId id="2147484108" r:id="rId2"/>
  </p:sldLayoutIdLst>
  <p:transition xmlns:p14="http://schemas.microsoft.com/office/powerpoint/2010/main"/>
  <p:txStyles>
    <p:titleStyle>
      <a:lvl1pPr algn="l" rtl="0" eaLnBrk="1" fontAlgn="base" hangingPunct="1">
        <a:lnSpc>
          <a:spcPts val="10075"/>
        </a:lnSpc>
        <a:spcBef>
          <a:spcPct val="0"/>
        </a:spcBef>
        <a:spcAft>
          <a:spcPct val="0"/>
        </a:spcAft>
        <a:defRPr sz="11500">
          <a:solidFill>
            <a:schemeClr val="tx1"/>
          </a:solidFill>
          <a:latin typeface="+mj-lt"/>
          <a:ea typeface="+mj-ea"/>
          <a:cs typeface="+mj-cs"/>
          <a:sym typeface="PFDinTextCompPro-Bold" charset="0"/>
        </a:defRPr>
      </a:lvl1pPr>
      <a:lvl2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2pPr>
      <a:lvl3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3pPr>
      <a:lvl4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4pPr>
      <a:lvl5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5pPr>
      <a:lvl6pPr marL="329138"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6pPr>
      <a:lvl7pPr marL="658277"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7pPr>
      <a:lvl8pPr marL="987415"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8pPr>
      <a:lvl9pPr marL="1316553"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9pPr>
    </p:titleStyle>
    <p:bodyStyle>
      <a:lvl1pPr marL="342900" indent="-342900" algn="l" rtl="0" eaLnBrk="1" fontAlgn="base" hangingPunct="1">
        <a:lnSpc>
          <a:spcPts val="2588"/>
        </a:lnSpc>
        <a:spcBef>
          <a:spcPct val="0"/>
        </a:spcBef>
        <a:spcAft>
          <a:spcPct val="0"/>
        </a:spcAft>
        <a:defRPr sz="2200">
          <a:solidFill>
            <a:schemeClr val="tx1"/>
          </a:solidFill>
          <a:latin typeface="+mn-lt"/>
          <a:ea typeface="+mn-ea"/>
          <a:cs typeface="+mn-cs"/>
          <a:sym typeface="News706 BT" charset="0"/>
        </a:defRPr>
      </a:lvl1pPr>
      <a:lvl2pPr marL="2921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2pPr>
      <a:lvl3pPr marL="4381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3pPr>
      <a:lvl4pPr marL="5842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4pPr>
      <a:lvl5pPr marL="7302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5pPr>
      <a:lvl6pPr marL="1060557"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6pPr>
      <a:lvl7pPr marL="1389695"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7pPr>
      <a:lvl8pPr marL="1718833"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8pPr>
      <a:lvl9pPr marL="2047972"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9pPr>
    </p:bodyStyle>
    <p:otherStyle>
      <a:defPPr>
        <a:defRPr lang="en-US"/>
      </a:defPPr>
      <a:lvl1pPr marL="0" algn="l" defTabSz="329138" rtl="0" eaLnBrk="1" latinLnBrk="0" hangingPunct="1">
        <a:defRPr sz="1300" kern="1200">
          <a:solidFill>
            <a:schemeClr val="tx1"/>
          </a:solidFill>
          <a:latin typeface="+mn-lt"/>
          <a:ea typeface="+mn-ea"/>
          <a:cs typeface="+mn-cs"/>
        </a:defRPr>
      </a:lvl1pPr>
      <a:lvl2pPr marL="329138" algn="l" defTabSz="329138" rtl="0" eaLnBrk="1" latinLnBrk="0" hangingPunct="1">
        <a:defRPr sz="1300" kern="1200">
          <a:solidFill>
            <a:schemeClr val="tx1"/>
          </a:solidFill>
          <a:latin typeface="+mn-lt"/>
          <a:ea typeface="+mn-ea"/>
          <a:cs typeface="+mn-cs"/>
        </a:defRPr>
      </a:lvl2pPr>
      <a:lvl3pPr marL="658277" algn="l" defTabSz="329138" rtl="0" eaLnBrk="1" latinLnBrk="0" hangingPunct="1">
        <a:defRPr sz="1300" kern="1200">
          <a:solidFill>
            <a:schemeClr val="tx1"/>
          </a:solidFill>
          <a:latin typeface="+mn-lt"/>
          <a:ea typeface="+mn-ea"/>
          <a:cs typeface="+mn-cs"/>
        </a:defRPr>
      </a:lvl3pPr>
      <a:lvl4pPr marL="987415" algn="l" defTabSz="329138" rtl="0" eaLnBrk="1" latinLnBrk="0" hangingPunct="1">
        <a:defRPr sz="1300" kern="1200">
          <a:solidFill>
            <a:schemeClr val="tx1"/>
          </a:solidFill>
          <a:latin typeface="+mn-lt"/>
          <a:ea typeface="+mn-ea"/>
          <a:cs typeface="+mn-cs"/>
        </a:defRPr>
      </a:lvl4pPr>
      <a:lvl5pPr marL="1316553" algn="l" defTabSz="329138" rtl="0" eaLnBrk="1" latinLnBrk="0" hangingPunct="1">
        <a:defRPr sz="1300" kern="1200">
          <a:solidFill>
            <a:schemeClr val="tx1"/>
          </a:solidFill>
          <a:latin typeface="+mn-lt"/>
          <a:ea typeface="+mn-ea"/>
          <a:cs typeface="+mn-cs"/>
        </a:defRPr>
      </a:lvl5pPr>
      <a:lvl6pPr marL="1645691" algn="l" defTabSz="329138" rtl="0" eaLnBrk="1" latinLnBrk="0" hangingPunct="1">
        <a:defRPr sz="1300" kern="1200">
          <a:solidFill>
            <a:schemeClr val="tx1"/>
          </a:solidFill>
          <a:latin typeface="+mn-lt"/>
          <a:ea typeface="+mn-ea"/>
          <a:cs typeface="+mn-cs"/>
        </a:defRPr>
      </a:lvl6pPr>
      <a:lvl7pPr marL="1974830" algn="l" defTabSz="329138" rtl="0" eaLnBrk="1" latinLnBrk="0" hangingPunct="1">
        <a:defRPr sz="1300" kern="1200">
          <a:solidFill>
            <a:schemeClr val="tx1"/>
          </a:solidFill>
          <a:latin typeface="+mn-lt"/>
          <a:ea typeface="+mn-ea"/>
          <a:cs typeface="+mn-cs"/>
        </a:defRPr>
      </a:lvl7pPr>
      <a:lvl8pPr marL="2303968" algn="l" defTabSz="329138" rtl="0" eaLnBrk="1" latinLnBrk="0" hangingPunct="1">
        <a:defRPr sz="1300" kern="1200">
          <a:solidFill>
            <a:schemeClr val="tx1"/>
          </a:solidFill>
          <a:latin typeface="+mn-lt"/>
          <a:ea typeface="+mn-ea"/>
          <a:cs typeface="+mn-cs"/>
        </a:defRPr>
      </a:lvl8pPr>
      <a:lvl9pPr marL="2633106" algn="l" defTabSz="329138"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Text Box 1"/>
          <p:cNvSpPr txBox="1">
            <a:spLocks noGrp="1" noChangeArrowheads="1"/>
          </p:cNvSpPr>
          <p:nvPr>
            <p:ph type="sldNum" sz="quarter" idx="4"/>
          </p:nvPr>
        </p:nvSpPr>
        <p:spPr bwMode="auto">
          <a:xfrm>
            <a:off x="8650288" y="530225"/>
            <a:ext cx="254000" cy="311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wrap="none" lIns="65828" tIns="32914" rIns="0" bIns="32914" numCol="1" anchor="ctr" anchorCtr="0" compatLnSpc="1">
            <a:prstTxWarp prst="textNoShape">
              <a:avLst/>
            </a:prstTxWarp>
          </a:bodyPr>
          <a:lstStyle>
            <a:lvl1pPr algn="r">
              <a:lnSpc>
                <a:spcPts val="2304"/>
              </a:lnSpc>
              <a:defRPr sz="2300" b="1">
                <a:solidFill>
                  <a:schemeClr val="tx1"/>
                </a:solidFill>
                <a:latin typeface="+mj-lt"/>
                <a:ea typeface="ＭＳ Ｐゴシック" charset="0"/>
                <a:cs typeface="PFDinTextCompPro-Bold" charset="0"/>
                <a:sym typeface="PFDinTextCompPro-Bold" charset="0"/>
              </a:defRPr>
            </a:lvl1pPr>
            <a:lvl2pPr algn="l">
              <a:defRPr sz="900">
                <a:solidFill>
                  <a:schemeClr val="tx1"/>
                </a:solidFill>
                <a:latin typeface="Gill Sans" charset="0"/>
                <a:ea typeface="ＭＳ Ｐゴシック" charset="0"/>
              </a:defRPr>
            </a:lvl2pPr>
            <a:lvl3pPr algn="l">
              <a:defRPr sz="900">
                <a:solidFill>
                  <a:schemeClr val="tx1"/>
                </a:solidFill>
                <a:latin typeface="Gill Sans" charset="0"/>
                <a:ea typeface="ＭＳ Ｐゴシック" charset="0"/>
              </a:defRPr>
            </a:lvl3pPr>
            <a:lvl4pPr algn="l">
              <a:defRPr sz="900">
                <a:solidFill>
                  <a:schemeClr val="tx1"/>
                </a:solidFill>
                <a:latin typeface="Gill Sans" charset="0"/>
                <a:ea typeface="ＭＳ Ｐゴシック" charset="0"/>
              </a:defRPr>
            </a:lvl4pPr>
            <a:lvl5pPr algn="l">
              <a:defRPr sz="900">
                <a:solidFill>
                  <a:schemeClr val="tx1"/>
                </a:solidFill>
                <a:latin typeface="Gill Sans" charset="0"/>
                <a:ea typeface="ＭＳ Ｐゴシック" charset="0"/>
              </a:defRPr>
            </a:lvl5pPr>
            <a:lvl6pPr fontAlgn="base">
              <a:spcBef>
                <a:spcPct val="0"/>
              </a:spcBef>
              <a:spcAft>
                <a:spcPct val="0"/>
              </a:spcAft>
              <a:defRPr sz="900">
                <a:solidFill>
                  <a:schemeClr val="tx1"/>
                </a:solidFill>
                <a:latin typeface="Gill Sans" charset="0"/>
                <a:ea typeface="ＭＳ Ｐゴシック" charset="0"/>
              </a:defRPr>
            </a:lvl6pPr>
            <a:lvl7pPr fontAlgn="base">
              <a:spcBef>
                <a:spcPct val="0"/>
              </a:spcBef>
              <a:spcAft>
                <a:spcPct val="0"/>
              </a:spcAft>
              <a:defRPr sz="900">
                <a:solidFill>
                  <a:schemeClr val="tx1"/>
                </a:solidFill>
                <a:latin typeface="Gill Sans" charset="0"/>
                <a:ea typeface="ＭＳ Ｐゴシック" charset="0"/>
              </a:defRPr>
            </a:lvl7pPr>
            <a:lvl8pPr fontAlgn="base">
              <a:spcBef>
                <a:spcPct val="0"/>
              </a:spcBef>
              <a:spcAft>
                <a:spcPct val="0"/>
              </a:spcAft>
              <a:defRPr sz="900">
                <a:solidFill>
                  <a:schemeClr val="tx1"/>
                </a:solidFill>
                <a:latin typeface="Gill Sans" charset="0"/>
                <a:ea typeface="ＭＳ Ｐゴシック" charset="0"/>
              </a:defRPr>
            </a:lvl8pPr>
            <a:lvl9pPr fontAlgn="base">
              <a:spcBef>
                <a:spcPct val="0"/>
              </a:spcBef>
              <a:spcAft>
                <a:spcPct val="0"/>
              </a:spcAft>
              <a:defRPr sz="900">
                <a:solidFill>
                  <a:schemeClr val="tx1"/>
                </a:solidFill>
                <a:latin typeface="Gill Sans" charset="0"/>
                <a:ea typeface="ＭＳ Ｐゴシック" charset="0"/>
              </a:defRPr>
            </a:lvl9pPr>
          </a:lstStyle>
          <a:p>
            <a:pPr>
              <a:defRPr/>
            </a:pPr>
            <a:fld id="{41D72CFD-D302-374C-B1F5-8330648B6674}" type="slidenum">
              <a:rPr lang="en-US"/>
              <a:pPr>
                <a:defRPr/>
              </a:pPr>
              <a:t>‹#›</a:t>
            </a:fld>
            <a:endParaRPr lang="en-US" dirty="0"/>
          </a:p>
        </p:txBody>
      </p:sp>
      <p:sp>
        <p:nvSpPr>
          <p:cNvPr id="4099" name="Line 1"/>
          <p:cNvSpPr>
            <a:spLocks noChangeShapeType="1"/>
          </p:cNvSpPr>
          <p:nvPr/>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4100" name="Line 2"/>
          <p:cNvSpPr>
            <a:spLocks noChangeShapeType="1"/>
          </p:cNvSpPr>
          <p:nvPr/>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4101" r:id="rId1"/>
    <p:sldLayoutId id="2147484102" r:id="rId2"/>
    <p:sldLayoutId id="2147484109" r:id="rId3"/>
    <p:sldLayoutId id="2147484110" r:id="rId4"/>
    <p:sldLayoutId id="2147484111" r:id="rId5"/>
    <p:sldLayoutId id="2147484112" r:id="rId6"/>
    <p:sldLayoutId id="2147484113" r:id="rId7"/>
    <p:sldLayoutId id="2147484114" r:id="rId8"/>
    <p:sldLayoutId id="2147484115" r:id="rId9"/>
    <p:sldLayoutId id="2147484103" r:id="rId10"/>
    <p:sldLayoutId id="2147484104" r:id="rId11"/>
    <p:sldLayoutId id="2147484105" r:id="rId12"/>
    <p:sldLayoutId id="2147484106" r:id="rId13"/>
    <p:sldLayoutId id="2147484123" r:id="rId14"/>
  </p:sldLayoutIdLst>
  <p:transition xmlns:p14="http://schemas.microsoft.com/office/powerpoint/2010/main"/>
  <p:hf hdr="0" ftr="0" dt="0"/>
  <p:txStyles>
    <p:titleStyle>
      <a:lvl1pPr algn="l" rtl="0" eaLnBrk="0" fontAlgn="base" hangingPunct="0">
        <a:lnSpc>
          <a:spcPts val="2300"/>
        </a:lnSpc>
        <a:spcBef>
          <a:spcPct val="0"/>
        </a:spcBef>
        <a:spcAft>
          <a:spcPct val="0"/>
        </a:spcAft>
        <a:defRPr sz="2300">
          <a:solidFill>
            <a:schemeClr val="tx1"/>
          </a:solidFill>
          <a:latin typeface="+mj-lt"/>
          <a:ea typeface="+mj-ea"/>
          <a:cs typeface="+mj-cs"/>
          <a:sym typeface="PFDinTextCompPro-Bold" charset="0"/>
        </a:defRPr>
      </a:lvl1pPr>
      <a:lvl2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2pPr>
      <a:lvl3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3pPr>
      <a:lvl4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4pPr>
      <a:lvl5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5pPr>
      <a:lvl6pPr marL="329138"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6pPr>
      <a:lvl7pPr marL="658277"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7pPr>
      <a:lvl8pPr marL="987415"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8pPr>
      <a:lvl9pPr marL="1316553"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9pPr>
    </p:titleStyle>
    <p:bodyStyle>
      <a:lvl1pPr marL="1460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1pPr>
      <a:lvl2pPr marL="29210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2pPr>
      <a:lvl3pPr marL="4381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3pPr>
      <a:lvl4pPr marL="58420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4pPr>
      <a:lvl5pPr marL="7302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5pPr>
      <a:lvl6pPr marL="1060557"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6pPr>
      <a:lvl7pPr marL="1389695"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7pPr>
      <a:lvl8pPr marL="1718833"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8pPr>
      <a:lvl9pPr marL="2047972"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9pPr>
    </p:bodyStyle>
    <p:otherStyle>
      <a:defPPr>
        <a:defRPr lang="en-US"/>
      </a:defPPr>
      <a:lvl1pPr marL="0" algn="l" defTabSz="329138" rtl="0" eaLnBrk="1" latinLnBrk="0" hangingPunct="1">
        <a:defRPr sz="1300" kern="1200">
          <a:solidFill>
            <a:schemeClr val="tx1"/>
          </a:solidFill>
          <a:latin typeface="+mn-lt"/>
          <a:ea typeface="+mn-ea"/>
          <a:cs typeface="+mn-cs"/>
        </a:defRPr>
      </a:lvl1pPr>
      <a:lvl2pPr marL="329138" algn="l" defTabSz="329138" rtl="0" eaLnBrk="1" latinLnBrk="0" hangingPunct="1">
        <a:defRPr sz="1300" kern="1200">
          <a:solidFill>
            <a:schemeClr val="tx1"/>
          </a:solidFill>
          <a:latin typeface="+mn-lt"/>
          <a:ea typeface="+mn-ea"/>
          <a:cs typeface="+mn-cs"/>
        </a:defRPr>
      </a:lvl2pPr>
      <a:lvl3pPr marL="658277" algn="l" defTabSz="329138" rtl="0" eaLnBrk="1" latinLnBrk="0" hangingPunct="1">
        <a:defRPr sz="1300" kern="1200">
          <a:solidFill>
            <a:schemeClr val="tx1"/>
          </a:solidFill>
          <a:latin typeface="+mn-lt"/>
          <a:ea typeface="+mn-ea"/>
          <a:cs typeface="+mn-cs"/>
        </a:defRPr>
      </a:lvl3pPr>
      <a:lvl4pPr marL="987415" algn="l" defTabSz="329138" rtl="0" eaLnBrk="1" latinLnBrk="0" hangingPunct="1">
        <a:defRPr sz="1300" kern="1200">
          <a:solidFill>
            <a:schemeClr val="tx1"/>
          </a:solidFill>
          <a:latin typeface="+mn-lt"/>
          <a:ea typeface="+mn-ea"/>
          <a:cs typeface="+mn-cs"/>
        </a:defRPr>
      </a:lvl4pPr>
      <a:lvl5pPr marL="1316553" algn="l" defTabSz="329138" rtl="0" eaLnBrk="1" latinLnBrk="0" hangingPunct="1">
        <a:defRPr sz="1300" kern="1200">
          <a:solidFill>
            <a:schemeClr val="tx1"/>
          </a:solidFill>
          <a:latin typeface="+mn-lt"/>
          <a:ea typeface="+mn-ea"/>
          <a:cs typeface="+mn-cs"/>
        </a:defRPr>
      </a:lvl5pPr>
      <a:lvl6pPr marL="1645691" algn="l" defTabSz="329138" rtl="0" eaLnBrk="1" latinLnBrk="0" hangingPunct="1">
        <a:defRPr sz="1300" kern="1200">
          <a:solidFill>
            <a:schemeClr val="tx1"/>
          </a:solidFill>
          <a:latin typeface="+mn-lt"/>
          <a:ea typeface="+mn-ea"/>
          <a:cs typeface="+mn-cs"/>
        </a:defRPr>
      </a:lvl6pPr>
      <a:lvl7pPr marL="1974830" algn="l" defTabSz="329138" rtl="0" eaLnBrk="1" latinLnBrk="0" hangingPunct="1">
        <a:defRPr sz="1300" kern="1200">
          <a:solidFill>
            <a:schemeClr val="tx1"/>
          </a:solidFill>
          <a:latin typeface="+mn-lt"/>
          <a:ea typeface="+mn-ea"/>
          <a:cs typeface="+mn-cs"/>
        </a:defRPr>
      </a:lvl7pPr>
      <a:lvl8pPr marL="2303968" algn="l" defTabSz="329138" rtl="0" eaLnBrk="1" latinLnBrk="0" hangingPunct="1">
        <a:defRPr sz="1300" kern="1200">
          <a:solidFill>
            <a:schemeClr val="tx1"/>
          </a:solidFill>
          <a:latin typeface="+mn-lt"/>
          <a:ea typeface="+mn-ea"/>
          <a:cs typeface="+mn-cs"/>
        </a:defRPr>
      </a:lvl8pPr>
      <a:lvl9pPr marL="2633106" algn="l" defTabSz="329138" rtl="0" eaLnBrk="1" latinLnBrk="0" hangingPunct="1">
        <a:defRPr sz="13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Line 1"/>
          <p:cNvSpPr>
            <a:spLocks noChangeShapeType="1"/>
          </p:cNvSpPr>
          <p:nvPr/>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1027" name="Line 2"/>
          <p:cNvSpPr>
            <a:spLocks noChangeShapeType="1"/>
          </p:cNvSpPr>
          <p:nvPr/>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extLst>
      <p:ext uri="{BB962C8B-B14F-4D97-AF65-F5344CB8AC3E}">
        <p14:creationId xmlns:p14="http://schemas.microsoft.com/office/powerpoint/2010/main" val="490190302"/>
      </p:ext>
    </p:extLst>
  </p:cSld>
  <p:clrMap bg1="dk2" tx1="lt1" bg2="dk1" tx2="lt2" accent1="accent1" accent2="accent2" accent3="accent3" accent4="accent4" accent5="accent5" accent6="accent6" hlink="hlink" folHlink="folHlink"/>
  <p:sldLayoutIdLst>
    <p:sldLayoutId id="2147484118" r:id="rId1"/>
    <p:sldLayoutId id="2147484119" r:id="rId2"/>
  </p:sldLayoutIdLst>
  <p:transition xmlns:p14="http://schemas.microsoft.com/office/powerpoint/2010/main"/>
  <p:txStyles>
    <p:titleStyle>
      <a:lvl1pPr algn="l" rtl="0" eaLnBrk="1" fontAlgn="base" hangingPunct="1">
        <a:lnSpc>
          <a:spcPts val="10075"/>
        </a:lnSpc>
        <a:spcBef>
          <a:spcPct val="0"/>
        </a:spcBef>
        <a:spcAft>
          <a:spcPct val="0"/>
        </a:spcAft>
        <a:defRPr sz="11500">
          <a:solidFill>
            <a:schemeClr val="tx1"/>
          </a:solidFill>
          <a:latin typeface="+mj-lt"/>
          <a:ea typeface="+mj-ea"/>
          <a:cs typeface="+mj-cs"/>
          <a:sym typeface="PFDinTextCompPro-Bold" charset="0"/>
        </a:defRPr>
      </a:lvl1pPr>
      <a:lvl2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2pPr>
      <a:lvl3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3pPr>
      <a:lvl4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4pPr>
      <a:lvl5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5pPr>
      <a:lvl6pPr marL="329138"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6pPr>
      <a:lvl7pPr marL="658277"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7pPr>
      <a:lvl8pPr marL="987415"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8pPr>
      <a:lvl9pPr marL="1316553"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9pPr>
    </p:titleStyle>
    <p:bodyStyle>
      <a:lvl1pPr marL="342900" indent="-342900" algn="l" rtl="0" eaLnBrk="1" fontAlgn="base" hangingPunct="1">
        <a:lnSpc>
          <a:spcPts val="2588"/>
        </a:lnSpc>
        <a:spcBef>
          <a:spcPct val="0"/>
        </a:spcBef>
        <a:spcAft>
          <a:spcPct val="0"/>
        </a:spcAft>
        <a:defRPr sz="2200">
          <a:solidFill>
            <a:schemeClr val="tx1"/>
          </a:solidFill>
          <a:latin typeface="+mn-lt"/>
          <a:ea typeface="+mn-ea"/>
          <a:cs typeface="+mn-cs"/>
          <a:sym typeface="News706 BT" charset="0"/>
        </a:defRPr>
      </a:lvl1pPr>
      <a:lvl2pPr marL="2921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2pPr>
      <a:lvl3pPr marL="4381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3pPr>
      <a:lvl4pPr marL="5842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4pPr>
      <a:lvl5pPr marL="7302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5pPr>
      <a:lvl6pPr marL="1060557"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6pPr>
      <a:lvl7pPr marL="1389695"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7pPr>
      <a:lvl8pPr marL="1718833"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8pPr>
      <a:lvl9pPr marL="2047972"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9pPr>
    </p:bodyStyle>
    <p:otherStyle>
      <a:defPPr>
        <a:defRPr lang="en-US"/>
      </a:defPPr>
      <a:lvl1pPr marL="0" algn="l" defTabSz="329138" rtl="0" eaLnBrk="1" latinLnBrk="0" hangingPunct="1">
        <a:defRPr sz="1300" kern="1200">
          <a:solidFill>
            <a:schemeClr val="tx1"/>
          </a:solidFill>
          <a:latin typeface="+mn-lt"/>
          <a:ea typeface="+mn-ea"/>
          <a:cs typeface="+mn-cs"/>
        </a:defRPr>
      </a:lvl1pPr>
      <a:lvl2pPr marL="329138" algn="l" defTabSz="329138" rtl="0" eaLnBrk="1" latinLnBrk="0" hangingPunct="1">
        <a:defRPr sz="1300" kern="1200">
          <a:solidFill>
            <a:schemeClr val="tx1"/>
          </a:solidFill>
          <a:latin typeface="+mn-lt"/>
          <a:ea typeface="+mn-ea"/>
          <a:cs typeface="+mn-cs"/>
        </a:defRPr>
      </a:lvl2pPr>
      <a:lvl3pPr marL="658277" algn="l" defTabSz="329138" rtl="0" eaLnBrk="1" latinLnBrk="0" hangingPunct="1">
        <a:defRPr sz="1300" kern="1200">
          <a:solidFill>
            <a:schemeClr val="tx1"/>
          </a:solidFill>
          <a:latin typeface="+mn-lt"/>
          <a:ea typeface="+mn-ea"/>
          <a:cs typeface="+mn-cs"/>
        </a:defRPr>
      </a:lvl3pPr>
      <a:lvl4pPr marL="987415" algn="l" defTabSz="329138" rtl="0" eaLnBrk="1" latinLnBrk="0" hangingPunct="1">
        <a:defRPr sz="1300" kern="1200">
          <a:solidFill>
            <a:schemeClr val="tx1"/>
          </a:solidFill>
          <a:latin typeface="+mn-lt"/>
          <a:ea typeface="+mn-ea"/>
          <a:cs typeface="+mn-cs"/>
        </a:defRPr>
      </a:lvl4pPr>
      <a:lvl5pPr marL="1316553" algn="l" defTabSz="329138" rtl="0" eaLnBrk="1" latinLnBrk="0" hangingPunct="1">
        <a:defRPr sz="1300" kern="1200">
          <a:solidFill>
            <a:schemeClr val="tx1"/>
          </a:solidFill>
          <a:latin typeface="+mn-lt"/>
          <a:ea typeface="+mn-ea"/>
          <a:cs typeface="+mn-cs"/>
        </a:defRPr>
      </a:lvl5pPr>
      <a:lvl6pPr marL="1645691" algn="l" defTabSz="329138" rtl="0" eaLnBrk="1" latinLnBrk="0" hangingPunct="1">
        <a:defRPr sz="1300" kern="1200">
          <a:solidFill>
            <a:schemeClr val="tx1"/>
          </a:solidFill>
          <a:latin typeface="+mn-lt"/>
          <a:ea typeface="+mn-ea"/>
          <a:cs typeface="+mn-cs"/>
        </a:defRPr>
      </a:lvl6pPr>
      <a:lvl7pPr marL="1974830" algn="l" defTabSz="329138" rtl="0" eaLnBrk="1" latinLnBrk="0" hangingPunct="1">
        <a:defRPr sz="1300" kern="1200">
          <a:solidFill>
            <a:schemeClr val="tx1"/>
          </a:solidFill>
          <a:latin typeface="+mn-lt"/>
          <a:ea typeface="+mn-ea"/>
          <a:cs typeface="+mn-cs"/>
        </a:defRPr>
      </a:lvl7pPr>
      <a:lvl8pPr marL="2303968" algn="l" defTabSz="329138" rtl="0" eaLnBrk="1" latinLnBrk="0" hangingPunct="1">
        <a:defRPr sz="1300" kern="1200">
          <a:solidFill>
            <a:schemeClr val="tx1"/>
          </a:solidFill>
          <a:latin typeface="+mn-lt"/>
          <a:ea typeface="+mn-ea"/>
          <a:cs typeface="+mn-cs"/>
        </a:defRPr>
      </a:lvl8pPr>
      <a:lvl9pPr marL="2633106" algn="l" defTabSz="329138"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414337" y="952500"/>
            <a:ext cx="8469313" cy="2627312"/>
          </a:xfrm>
        </p:spPr>
        <p:txBody>
          <a:bodyPr/>
          <a:lstStyle/>
          <a:p>
            <a:pPr>
              <a:defRPr/>
            </a:pPr>
            <a:r>
              <a:rPr lang="en-US" sz="9000" dirty="0" smtClean="0"/>
              <a:t/>
            </a:r>
            <a:br>
              <a:rPr lang="en-US" sz="9000" dirty="0" smtClean="0"/>
            </a:br>
            <a:r>
              <a:rPr lang="en-US" sz="9000" dirty="0" smtClean="0"/>
              <a:t>DATA SCIENCE</a:t>
            </a:r>
            <a:br>
              <a:rPr lang="en-US" sz="9000" dirty="0" smtClean="0"/>
            </a:br>
            <a:r>
              <a:rPr lang="en-US" sz="6000" dirty="0" smtClean="0"/>
              <a:t>Class 8: Naïve Bayes, decision trees, and Classification model evaluation</a:t>
            </a:r>
            <a:endParaRPr lang="en-US" sz="6000"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What does the naïve </a:t>
            </a:r>
            <a:r>
              <a:rPr lang="en-US" dirty="0" err="1" smtClean="0"/>
              <a:t>bayes</a:t>
            </a:r>
            <a:r>
              <a:rPr lang="en-US" dirty="0" smtClean="0"/>
              <a:t> formula mean?</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10</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3293209"/>
          </a:xfrm>
          <a:prstGeom prst="rect">
            <a:avLst/>
          </a:prstGeom>
        </p:spPr>
        <p:txBody>
          <a:bodyPr wrap="square">
            <a:spAutoFit/>
          </a:bodyPr>
          <a:lstStyle/>
          <a:p>
            <a:pPr algn="l"/>
            <a:endParaRPr lang="en-US" sz="1600" dirty="0" smtClean="0">
              <a:latin typeface="Helvetica"/>
              <a:cs typeface="Helvetica"/>
            </a:endParaRPr>
          </a:p>
          <a:p>
            <a:pPr marL="342900" indent="-342900" algn="l">
              <a:buFont typeface="Arial"/>
              <a:buChar char="•"/>
            </a:pPr>
            <a:r>
              <a:rPr lang="en-US" sz="1600" dirty="0">
                <a:latin typeface="Helvetica"/>
                <a:cs typeface="Helvetica"/>
              </a:rPr>
              <a:t>This term is the prior probability of </a:t>
            </a:r>
            <a:r>
              <a:rPr lang="en-US" sz="1600" dirty="0" smtClean="0">
                <a:latin typeface="Helvetica"/>
                <a:cs typeface="Helvetica"/>
              </a:rPr>
              <a:t>C, or your ‘</a:t>
            </a:r>
            <a:r>
              <a:rPr lang="en-US" sz="1600" b="1" dirty="0" smtClean="0">
                <a:latin typeface="Helvetica"/>
                <a:cs typeface="Helvetica"/>
              </a:rPr>
              <a:t>prior</a:t>
            </a:r>
            <a:r>
              <a:rPr lang="en-US" sz="1600" dirty="0" smtClean="0">
                <a:latin typeface="Helvetica"/>
                <a:cs typeface="Helvetica"/>
              </a:rPr>
              <a:t>’. </a:t>
            </a:r>
            <a:r>
              <a:rPr lang="en-US" sz="1600" dirty="0">
                <a:latin typeface="Helvetica"/>
                <a:cs typeface="Helvetica"/>
              </a:rPr>
              <a:t>It represents the probability of a record belonging to class C</a:t>
            </a:r>
            <a:r>
              <a:rPr lang="en-US" sz="1600" i="1" dirty="0">
                <a:latin typeface="Helvetica"/>
                <a:cs typeface="Helvetica"/>
              </a:rPr>
              <a:t> </a:t>
            </a:r>
            <a:r>
              <a:rPr lang="en-US" sz="1600" dirty="0">
                <a:latin typeface="Helvetica"/>
                <a:cs typeface="Helvetica"/>
              </a:rPr>
              <a:t>before the </a:t>
            </a:r>
            <a:r>
              <a:rPr lang="en-US" sz="1600" dirty="0" smtClean="0">
                <a:latin typeface="Helvetica"/>
                <a:cs typeface="Helvetica"/>
              </a:rPr>
              <a:t>new data </a:t>
            </a:r>
            <a:r>
              <a:rPr lang="en-US" sz="1600" dirty="0">
                <a:latin typeface="Helvetica"/>
                <a:cs typeface="Helvetica"/>
              </a:rPr>
              <a:t>is taken into account.</a:t>
            </a: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algn="l"/>
            <a:endParaRPr lang="en-US" sz="1600" dirty="0" smtClean="0">
              <a:latin typeface="Helvetica"/>
              <a:cs typeface="Helvetica"/>
            </a:endParaRPr>
          </a:p>
          <a:p>
            <a:pPr marL="342900" indent="-342900" algn="l">
              <a:buFont typeface="Arial"/>
              <a:buChar char="•"/>
            </a:pPr>
            <a:r>
              <a:rPr lang="en-US" sz="1600" dirty="0" smtClean="0">
                <a:latin typeface="Helvetica"/>
                <a:cs typeface="Helvetica"/>
              </a:rPr>
              <a:t>You can calculate it by figuring out the percent of all the data that has class C. </a:t>
            </a:r>
          </a:p>
        </p:txBody>
      </p:sp>
      <p:pic>
        <p:nvPicPr>
          <p:cNvPr id="6" name="Picture 5"/>
          <p:cNvPicPr>
            <a:picLocks noChangeAspect="1"/>
          </p:cNvPicPr>
          <p:nvPr/>
        </p:nvPicPr>
        <p:blipFill>
          <a:blip r:embed="rId3"/>
          <a:stretch>
            <a:fillRect/>
          </a:stretch>
        </p:blipFill>
        <p:spPr>
          <a:xfrm>
            <a:off x="871537" y="2247900"/>
            <a:ext cx="6723063" cy="1747782"/>
          </a:xfrm>
          <a:prstGeom prst="rect">
            <a:avLst/>
          </a:prstGeom>
        </p:spPr>
      </p:pic>
      <p:cxnSp>
        <p:nvCxnSpPr>
          <p:cNvPr id="7" name="Straight Arrow Connector 6"/>
          <p:cNvCxnSpPr/>
          <p:nvPr/>
        </p:nvCxnSpPr>
        <p:spPr bwMode="auto">
          <a:xfrm>
            <a:off x="6357937" y="1866900"/>
            <a:ext cx="0" cy="762000"/>
          </a:xfrm>
          <a:prstGeom prst="straightConnector1">
            <a:avLst/>
          </a:prstGeom>
          <a:solidFill>
            <a:schemeClr val="accent1"/>
          </a:solidFill>
          <a:ln w="25400" cap="flat" cmpd="sng" algn="ctr">
            <a:solidFill>
              <a:srgbClr val="FF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71839978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What does the naïve </a:t>
            </a:r>
            <a:r>
              <a:rPr lang="en-US" dirty="0" err="1" smtClean="0"/>
              <a:t>bayes</a:t>
            </a:r>
            <a:r>
              <a:rPr lang="en-US" dirty="0" smtClean="0"/>
              <a:t> formula mean?</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11</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3785652"/>
          </a:xfrm>
          <a:prstGeom prst="rect">
            <a:avLst/>
          </a:prstGeom>
        </p:spPr>
        <p:txBody>
          <a:bodyPr wrap="square">
            <a:spAutoFit/>
          </a:bodyPr>
          <a:lstStyle/>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algn="l"/>
            <a:endParaRPr lang="en-US" sz="1600" dirty="0" smtClean="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r>
              <a:rPr lang="en-US" sz="1600" dirty="0" smtClean="0">
                <a:latin typeface="PFDinTextCompPro-Italic"/>
                <a:cs typeface="PFDinTextCompPro-Italic"/>
              </a:rPr>
              <a:t>This </a:t>
            </a:r>
            <a:r>
              <a:rPr lang="en-US" sz="1600" dirty="0">
                <a:latin typeface="PFDinTextCompPro-Italic"/>
                <a:cs typeface="PFDinTextCompPro-Italic"/>
              </a:rPr>
              <a:t>term is the </a:t>
            </a:r>
            <a:r>
              <a:rPr lang="en-US" sz="1600" dirty="0">
                <a:latin typeface="PFDinTextCompPro-Medium"/>
                <a:cs typeface="PFDinTextCompPro-Medium"/>
              </a:rPr>
              <a:t>normalization constant. </a:t>
            </a:r>
            <a:r>
              <a:rPr lang="en-US" sz="1600" dirty="0">
                <a:latin typeface="PFDinTextCompPro-Italic"/>
                <a:cs typeface="PFDinTextCompPro-Italic"/>
              </a:rPr>
              <a:t>It doesn’t depend </a:t>
            </a:r>
            <a:r>
              <a:rPr lang="en-US" sz="1600" dirty="0" smtClean="0">
                <a:latin typeface="PFDinTextCompPro-Italic"/>
                <a:cs typeface="PFDinTextCompPro-Italic"/>
              </a:rPr>
              <a:t>on C, </a:t>
            </a:r>
            <a:r>
              <a:rPr lang="en-US" sz="1600" dirty="0">
                <a:latin typeface="PFDinTextCompPro-Italic"/>
                <a:cs typeface="PFDinTextCompPro-Italic"/>
              </a:rPr>
              <a:t>and is generally ignored until the end of the computation</a:t>
            </a:r>
            <a:r>
              <a:rPr lang="en-US" sz="1600" dirty="0" smtClean="0">
                <a:latin typeface="PFDinTextCompPro-Italic"/>
                <a:cs typeface="PFDinTextCompPro-Italic"/>
              </a:rPr>
              <a:t>.</a:t>
            </a:r>
          </a:p>
          <a:p>
            <a:pPr marL="342900" indent="-342900" algn="l">
              <a:buFont typeface="Arial"/>
              <a:buChar char="•"/>
            </a:pPr>
            <a:endParaRPr lang="en-US" sz="1600" dirty="0">
              <a:latin typeface="PFDinTextCompPro-Italic"/>
              <a:cs typeface="PFDinTextCompPro-Italic"/>
            </a:endParaRPr>
          </a:p>
          <a:p>
            <a:pPr marL="342900" indent="-342900" algn="l">
              <a:buFont typeface="Arial"/>
              <a:buChar char="•"/>
            </a:pPr>
            <a:r>
              <a:rPr lang="en-US" sz="1600" dirty="0" smtClean="0">
                <a:latin typeface="PFDinTextCompPro-Italic"/>
                <a:cs typeface="PFDinTextCompPro-Italic"/>
              </a:rPr>
              <a:t>You can calculate it by looking at the probability of the distinct set of feature levels of the data point are in the overall dataset. </a:t>
            </a:r>
          </a:p>
        </p:txBody>
      </p:sp>
      <p:pic>
        <p:nvPicPr>
          <p:cNvPr id="6" name="Picture 5"/>
          <p:cNvPicPr>
            <a:picLocks noChangeAspect="1"/>
          </p:cNvPicPr>
          <p:nvPr/>
        </p:nvPicPr>
        <p:blipFill>
          <a:blip r:embed="rId3"/>
          <a:stretch>
            <a:fillRect/>
          </a:stretch>
        </p:blipFill>
        <p:spPr>
          <a:xfrm>
            <a:off x="871537" y="1104900"/>
            <a:ext cx="6723063" cy="1747782"/>
          </a:xfrm>
          <a:prstGeom prst="rect">
            <a:avLst/>
          </a:prstGeom>
        </p:spPr>
      </p:pic>
      <p:cxnSp>
        <p:nvCxnSpPr>
          <p:cNvPr id="7" name="Straight Arrow Connector 6"/>
          <p:cNvCxnSpPr/>
          <p:nvPr/>
        </p:nvCxnSpPr>
        <p:spPr bwMode="auto">
          <a:xfrm flipV="1">
            <a:off x="5443537" y="2476500"/>
            <a:ext cx="0" cy="914400"/>
          </a:xfrm>
          <a:prstGeom prst="straightConnector1">
            <a:avLst/>
          </a:prstGeom>
          <a:solidFill>
            <a:schemeClr val="accent1"/>
          </a:solidFill>
          <a:ln w="25400" cap="flat" cmpd="sng" algn="ctr">
            <a:solidFill>
              <a:srgbClr val="FF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219772230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What does the naïve </a:t>
            </a:r>
            <a:r>
              <a:rPr lang="en-US" dirty="0" err="1" smtClean="0"/>
              <a:t>bayes</a:t>
            </a:r>
            <a:r>
              <a:rPr lang="en-US" dirty="0" smtClean="0"/>
              <a:t> formula mean?</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12</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3539430"/>
          </a:xfrm>
          <a:prstGeom prst="rect">
            <a:avLst/>
          </a:prstGeom>
        </p:spPr>
        <p:txBody>
          <a:bodyPr wrap="square">
            <a:spAutoFit/>
          </a:bodyPr>
          <a:lstStyle/>
          <a:p>
            <a:pPr algn="l"/>
            <a:endParaRPr lang="en-US" sz="1600" dirty="0" smtClean="0">
              <a:latin typeface="Helvetica"/>
              <a:cs typeface="Helvetica"/>
            </a:endParaRPr>
          </a:p>
          <a:p>
            <a:pPr marL="342900" indent="-342900" algn="l">
              <a:buFont typeface="Arial"/>
              <a:buChar char="•"/>
            </a:pPr>
            <a:r>
              <a:rPr lang="en-US" sz="1600" dirty="0" smtClean="0">
                <a:latin typeface="Helvetica"/>
                <a:cs typeface="Helvetica"/>
              </a:rPr>
              <a:t>This term is known as your </a:t>
            </a:r>
            <a:r>
              <a:rPr lang="en-US" sz="1600" b="1" dirty="0" smtClean="0">
                <a:latin typeface="Helvetica"/>
                <a:cs typeface="Helvetica"/>
              </a:rPr>
              <a:t>posterior.  </a:t>
            </a:r>
            <a:r>
              <a:rPr lang="en-US" sz="1600" dirty="0" smtClean="0">
                <a:latin typeface="Helvetica"/>
                <a:cs typeface="Helvetica"/>
              </a:rPr>
              <a:t>It’s the calculated probability that the record belongs to class C once the data is taken into account. </a:t>
            </a: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algn="l"/>
            <a:endParaRPr lang="en-US" sz="1600" dirty="0">
              <a:latin typeface="Helvetica"/>
              <a:cs typeface="Helvetica"/>
            </a:endParaRPr>
          </a:p>
          <a:p>
            <a:pPr marL="342900" indent="-342900" algn="l">
              <a:buFont typeface="Arial"/>
              <a:buChar char="•"/>
            </a:pPr>
            <a:r>
              <a:rPr lang="en-US" sz="1600" dirty="0">
                <a:latin typeface="PFDinTextCompPro-Italic"/>
                <a:cs typeface="PFDinTextCompPro-Italic"/>
              </a:rPr>
              <a:t>The goal of any Bayesian computation is to find (“learn”) the posterior distribution of a particular feature. This constitutes the training phase of the model</a:t>
            </a:r>
            <a:r>
              <a:rPr lang="en-US" sz="1600" dirty="0" smtClean="0">
                <a:latin typeface="PFDinTextCompPro-Italic"/>
                <a:cs typeface="PFDinTextCompPro-Italic"/>
              </a:rPr>
              <a:t>.</a:t>
            </a:r>
            <a:endParaRPr lang="en-US" sz="1600" dirty="0">
              <a:latin typeface="Helvetica"/>
              <a:cs typeface="Helvetica"/>
            </a:endParaRPr>
          </a:p>
        </p:txBody>
      </p:sp>
      <p:pic>
        <p:nvPicPr>
          <p:cNvPr id="6" name="Picture 5"/>
          <p:cNvPicPr>
            <a:picLocks noChangeAspect="1"/>
          </p:cNvPicPr>
          <p:nvPr/>
        </p:nvPicPr>
        <p:blipFill>
          <a:blip r:embed="rId3"/>
          <a:stretch>
            <a:fillRect/>
          </a:stretch>
        </p:blipFill>
        <p:spPr>
          <a:xfrm>
            <a:off x="871537" y="2247900"/>
            <a:ext cx="6723063" cy="1747782"/>
          </a:xfrm>
          <a:prstGeom prst="rect">
            <a:avLst/>
          </a:prstGeom>
        </p:spPr>
      </p:pic>
      <p:cxnSp>
        <p:nvCxnSpPr>
          <p:cNvPr id="7" name="Straight Arrow Connector 6"/>
          <p:cNvCxnSpPr/>
          <p:nvPr/>
        </p:nvCxnSpPr>
        <p:spPr bwMode="auto">
          <a:xfrm>
            <a:off x="2014537" y="2019300"/>
            <a:ext cx="0" cy="914400"/>
          </a:xfrm>
          <a:prstGeom prst="straightConnector1">
            <a:avLst/>
          </a:prstGeom>
          <a:solidFill>
            <a:schemeClr val="accent1"/>
          </a:solidFill>
          <a:ln w="25400" cap="flat" cmpd="sng" algn="ctr">
            <a:solidFill>
              <a:srgbClr val="FF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987691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What does the naïve </a:t>
            </a:r>
            <a:r>
              <a:rPr lang="en-US" dirty="0" err="1" smtClean="0"/>
              <a:t>bayes</a:t>
            </a:r>
            <a:r>
              <a:rPr lang="en-US" dirty="0" smtClean="0"/>
              <a:t> formula mean?</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13</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3539430"/>
          </a:xfrm>
          <a:prstGeom prst="rect">
            <a:avLst/>
          </a:prstGeom>
        </p:spPr>
        <p:txBody>
          <a:bodyPr wrap="square">
            <a:spAutoFit/>
          </a:bodyPr>
          <a:lstStyle/>
          <a:p>
            <a:pPr algn="l"/>
            <a:endParaRPr lang="en-US" sz="1600" dirty="0" smtClean="0">
              <a:latin typeface="Helvetica"/>
              <a:cs typeface="Helvetica"/>
            </a:endParaRPr>
          </a:p>
          <a:p>
            <a:pPr marL="342900" indent="-342900" algn="l">
              <a:buFont typeface="Arial"/>
              <a:buChar char="•"/>
            </a:pPr>
            <a:r>
              <a:rPr lang="en-US" sz="1600" dirty="0" smtClean="0">
                <a:latin typeface="Helvetica"/>
                <a:cs typeface="Helvetica"/>
              </a:rPr>
              <a:t>In Bayesian inference, we update </a:t>
            </a:r>
            <a:r>
              <a:rPr lang="en-US" sz="1600" dirty="0">
                <a:latin typeface="Helvetica"/>
                <a:cs typeface="Helvetica"/>
              </a:rPr>
              <a:t>our beliefs about the distribution of C using the data (“evidence”) at our disposal.</a:t>
            </a: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algn="l"/>
            <a:endParaRPr lang="en-US" sz="1600" dirty="0">
              <a:latin typeface="Helvetica"/>
              <a:cs typeface="Helvetica"/>
            </a:endParaRPr>
          </a:p>
          <a:p>
            <a:pPr marL="342900" indent="-342900" algn="l">
              <a:buFont typeface="Arial"/>
              <a:buChar char="•"/>
            </a:pPr>
            <a:r>
              <a:rPr lang="en-US" sz="1600" dirty="0" smtClean="0">
                <a:latin typeface="PFDinTextCompPro-Italic"/>
                <a:cs typeface="PFDinTextCompPro-Italic"/>
              </a:rPr>
              <a:t>Then </a:t>
            </a:r>
            <a:r>
              <a:rPr lang="en-US" sz="1600" dirty="0">
                <a:latin typeface="PFDinTextCompPro-Italic"/>
                <a:cs typeface="PFDinTextCompPro-Italic"/>
              </a:rPr>
              <a:t>we can use the posterior for prediction</a:t>
            </a:r>
            <a:r>
              <a:rPr lang="en-US" sz="1600" dirty="0" smtClean="0">
                <a:latin typeface="PFDinTextCompPro-Italic"/>
                <a:cs typeface="PFDinTextCompPro-Italic"/>
              </a:rPr>
              <a:t>.</a:t>
            </a:r>
            <a:endParaRPr lang="en-US" sz="1600" dirty="0">
              <a:latin typeface="PFDinTextCompPro-Italic"/>
              <a:cs typeface="PFDinTextCompPro-Italic"/>
            </a:endParaRPr>
          </a:p>
        </p:txBody>
      </p:sp>
      <p:pic>
        <p:nvPicPr>
          <p:cNvPr id="6" name="Picture 5"/>
          <p:cNvPicPr>
            <a:picLocks noChangeAspect="1"/>
          </p:cNvPicPr>
          <p:nvPr/>
        </p:nvPicPr>
        <p:blipFill>
          <a:blip r:embed="rId3"/>
          <a:stretch>
            <a:fillRect/>
          </a:stretch>
        </p:blipFill>
        <p:spPr>
          <a:xfrm>
            <a:off x="871537" y="2247900"/>
            <a:ext cx="6723063" cy="1747782"/>
          </a:xfrm>
          <a:prstGeom prst="rect">
            <a:avLst/>
          </a:prstGeom>
        </p:spPr>
      </p:pic>
      <p:cxnSp>
        <p:nvCxnSpPr>
          <p:cNvPr id="7" name="Straight Arrow Connector 6"/>
          <p:cNvCxnSpPr/>
          <p:nvPr/>
        </p:nvCxnSpPr>
        <p:spPr bwMode="auto">
          <a:xfrm>
            <a:off x="2014537" y="1943100"/>
            <a:ext cx="0" cy="914400"/>
          </a:xfrm>
          <a:prstGeom prst="straightConnector1">
            <a:avLst/>
          </a:prstGeom>
          <a:solidFill>
            <a:schemeClr val="accent1"/>
          </a:solidFill>
          <a:ln w="25400" cap="flat" cmpd="sng" algn="ctr">
            <a:solidFill>
              <a:srgbClr val="FF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211859663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How do we practically use naïve </a:t>
            </a:r>
            <a:r>
              <a:rPr lang="en-US" dirty="0" err="1" smtClean="0"/>
              <a:t>bayes</a:t>
            </a:r>
            <a:endParaRPr lang="en-US" dirty="0" smtClean="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14</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2708433"/>
          </a:xfrm>
          <a:prstGeom prst="rect">
            <a:avLst/>
          </a:prstGeom>
        </p:spPr>
        <p:txBody>
          <a:bodyPr wrap="square">
            <a:spAutoFit/>
          </a:bodyPr>
          <a:lstStyle/>
          <a:p>
            <a:pPr marL="342900" indent="-342900" algn="l">
              <a:buFont typeface="Arial"/>
              <a:buChar char="•"/>
            </a:pPr>
            <a:r>
              <a:rPr lang="en-US" sz="1700" dirty="0" smtClean="0">
                <a:latin typeface="Helvetica"/>
                <a:cs typeface="Helvetica"/>
              </a:rPr>
              <a:t>‘Full’ Bayes is often intractable due to the difficulty of calculating the normalization constant. It forces us to observe every possible combination of features to make a reasonable estimate, P</a:t>
            </a:r>
            <a:r>
              <a:rPr lang="en-US" sz="1700" dirty="0">
                <a:latin typeface="Helvetica"/>
                <a:cs typeface="Helvetica"/>
              </a:rPr>
              <a:t>({x</a:t>
            </a:r>
            <a:r>
              <a:rPr lang="en-US" sz="1700" baseline="-25000" dirty="0">
                <a:latin typeface="Helvetica"/>
                <a:cs typeface="Helvetica"/>
              </a:rPr>
              <a:t>i</a:t>
            </a:r>
            <a:r>
              <a:rPr lang="en-US" sz="1700" dirty="0">
                <a:latin typeface="Helvetica"/>
                <a:cs typeface="Helvetica"/>
              </a:rPr>
              <a:t>}|C) = P({x</a:t>
            </a:r>
            <a:r>
              <a:rPr lang="en-US" sz="1700" baseline="-25000" dirty="0">
                <a:latin typeface="Helvetica"/>
                <a:cs typeface="Helvetica"/>
              </a:rPr>
              <a:t>1</a:t>
            </a:r>
            <a:r>
              <a:rPr lang="en-US" sz="1700" dirty="0">
                <a:latin typeface="Helvetica"/>
                <a:cs typeface="Helvetica"/>
              </a:rPr>
              <a:t>, x</a:t>
            </a:r>
            <a:r>
              <a:rPr lang="en-US" sz="1700" baseline="-25000" dirty="0">
                <a:latin typeface="Helvetica"/>
                <a:cs typeface="Helvetica"/>
              </a:rPr>
              <a:t>2</a:t>
            </a:r>
            <a:r>
              <a:rPr lang="en-US" sz="1700" dirty="0">
                <a:latin typeface="Helvetica"/>
                <a:cs typeface="Helvetica"/>
              </a:rPr>
              <a:t>, …, </a:t>
            </a:r>
            <a:r>
              <a:rPr lang="en-US" sz="1700" dirty="0" err="1">
                <a:latin typeface="Helvetica"/>
                <a:cs typeface="Helvetica"/>
              </a:rPr>
              <a:t>x</a:t>
            </a:r>
            <a:r>
              <a:rPr lang="en-US" sz="1700" baseline="-25000" dirty="0" err="1">
                <a:latin typeface="Helvetica"/>
                <a:cs typeface="Helvetica"/>
              </a:rPr>
              <a:t>n</a:t>
            </a:r>
            <a:r>
              <a:rPr lang="en-US" sz="1700" dirty="0">
                <a:latin typeface="Helvetica"/>
                <a:cs typeface="Helvetica"/>
              </a:rPr>
              <a:t>})|C</a:t>
            </a:r>
            <a:r>
              <a:rPr lang="en-US" sz="1700" dirty="0" smtClean="0">
                <a:latin typeface="Helvetica"/>
                <a:cs typeface="Helvetica"/>
              </a:rPr>
              <a:t>).</a:t>
            </a:r>
          </a:p>
          <a:p>
            <a:pPr marL="342900" indent="-342900" algn="l">
              <a:buFont typeface="Arial"/>
              <a:buChar char="•"/>
            </a:pPr>
            <a:endParaRPr lang="en-US" sz="1700" dirty="0">
              <a:latin typeface="Helvetica"/>
              <a:cs typeface="Helvetica"/>
            </a:endParaRPr>
          </a:p>
          <a:p>
            <a:pPr marL="342900" indent="-342900" algn="l">
              <a:buFont typeface="Arial"/>
              <a:buChar char="•"/>
            </a:pPr>
            <a:r>
              <a:rPr lang="en-US" sz="1700" dirty="0" smtClean="0">
                <a:latin typeface="Helvetica"/>
                <a:cs typeface="Helvetica"/>
              </a:rPr>
              <a:t>However, if we assume </a:t>
            </a:r>
            <a:r>
              <a:rPr lang="en-US" sz="1700" dirty="0">
                <a:latin typeface="Helvetica"/>
                <a:cs typeface="Helvetica"/>
              </a:rPr>
              <a:t>that the features x</a:t>
            </a:r>
            <a:r>
              <a:rPr lang="en-US" sz="1700" baseline="-25000" dirty="0">
                <a:latin typeface="Helvetica"/>
                <a:cs typeface="Helvetica"/>
              </a:rPr>
              <a:t>i </a:t>
            </a:r>
            <a:r>
              <a:rPr lang="en-US" sz="1700" baseline="-25000" dirty="0" smtClean="0">
                <a:latin typeface="Helvetica"/>
                <a:cs typeface="Helvetica"/>
              </a:rPr>
              <a:t> </a:t>
            </a:r>
            <a:r>
              <a:rPr lang="en-US" sz="1700" dirty="0" smtClean="0">
                <a:latin typeface="Helvetica"/>
                <a:cs typeface="Helvetica"/>
              </a:rPr>
              <a:t>are </a:t>
            </a:r>
            <a:r>
              <a:rPr lang="en-US" sz="1700" dirty="0">
                <a:latin typeface="Helvetica"/>
                <a:cs typeface="Helvetica"/>
              </a:rPr>
              <a:t>conditionally independent from each </a:t>
            </a:r>
            <a:r>
              <a:rPr lang="en-US" sz="1700" dirty="0" smtClean="0">
                <a:latin typeface="Helvetica"/>
                <a:cs typeface="Helvetica"/>
              </a:rPr>
              <a:t>other, we can make the likelihood function tractable as the final likelihood is the product of the probabilities of each feature given a particular class, times the likelihood of the class itself. </a:t>
            </a:r>
          </a:p>
          <a:p>
            <a:pPr marL="1000125" lvl="2" indent="-342900" algn="l">
              <a:buFont typeface="Arial"/>
              <a:buChar char="•"/>
            </a:pPr>
            <a:r>
              <a:rPr lang="en-US" sz="1700" dirty="0" smtClean="0">
                <a:latin typeface="Helvetica"/>
                <a:cs typeface="Helvetica"/>
              </a:rPr>
              <a:t>P</a:t>
            </a:r>
            <a:r>
              <a:rPr lang="en-US" sz="1700" dirty="0">
                <a:latin typeface="Helvetica"/>
                <a:cs typeface="Helvetica"/>
              </a:rPr>
              <a:t>({x</a:t>
            </a:r>
            <a:r>
              <a:rPr lang="en-US" sz="1700" baseline="-25000" dirty="0">
                <a:latin typeface="Helvetica"/>
                <a:cs typeface="Helvetica"/>
              </a:rPr>
              <a:t>i</a:t>
            </a:r>
            <a:r>
              <a:rPr lang="en-US" sz="1700" dirty="0">
                <a:latin typeface="Helvetica"/>
                <a:cs typeface="Helvetica"/>
              </a:rPr>
              <a:t>}|C)  </a:t>
            </a:r>
            <a:r>
              <a:rPr lang="en-US" sz="1700" dirty="0" smtClean="0">
                <a:latin typeface="Helvetica"/>
                <a:cs typeface="Helvetica"/>
              </a:rPr>
              <a:t>=   </a:t>
            </a:r>
            <a:r>
              <a:rPr lang="en-US" sz="1700" dirty="0">
                <a:latin typeface="Helvetica"/>
                <a:cs typeface="Helvetica"/>
              </a:rPr>
              <a:t>P(x</a:t>
            </a:r>
            <a:r>
              <a:rPr lang="en-US" sz="1700" baseline="-25000" dirty="0">
                <a:latin typeface="Helvetica"/>
                <a:cs typeface="Helvetica"/>
              </a:rPr>
              <a:t>1</a:t>
            </a:r>
            <a:r>
              <a:rPr lang="en-US" sz="1700" dirty="0">
                <a:latin typeface="Helvetica"/>
                <a:cs typeface="Helvetica"/>
              </a:rPr>
              <a:t>|C) * P(x</a:t>
            </a:r>
            <a:r>
              <a:rPr lang="en-US" sz="1700" baseline="-25000" dirty="0">
                <a:latin typeface="Helvetica"/>
                <a:cs typeface="Helvetica"/>
              </a:rPr>
              <a:t>2</a:t>
            </a:r>
            <a:r>
              <a:rPr lang="en-US" sz="1700" dirty="0">
                <a:latin typeface="Helvetica"/>
                <a:cs typeface="Helvetica"/>
              </a:rPr>
              <a:t>|C) * … * P(</a:t>
            </a:r>
            <a:r>
              <a:rPr lang="en-US" sz="1700" dirty="0" err="1">
                <a:latin typeface="Helvetica"/>
                <a:cs typeface="Helvetica"/>
              </a:rPr>
              <a:t>x</a:t>
            </a:r>
            <a:r>
              <a:rPr lang="en-US" sz="1700" baseline="-25000" dirty="0" err="1">
                <a:latin typeface="Helvetica"/>
                <a:cs typeface="Helvetica"/>
              </a:rPr>
              <a:t>n</a:t>
            </a:r>
            <a:r>
              <a:rPr lang="en-US" sz="1700" dirty="0" err="1">
                <a:latin typeface="Helvetica"/>
                <a:cs typeface="Helvetica"/>
              </a:rPr>
              <a:t>|C</a:t>
            </a:r>
            <a:r>
              <a:rPr lang="en-US" sz="1700" dirty="0" smtClean="0">
                <a:latin typeface="Helvetica"/>
                <a:cs typeface="Helvetica"/>
              </a:rPr>
              <a:t>) * P(C)</a:t>
            </a:r>
          </a:p>
          <a:p>
            <a:pPr marL="1000125" lvl="2" indent="-342900" algn="l">
              <a:buFont typeface="Arial"/>
              <a:buChar char="•"/>
            </a:pPr>
            <a:endParaRPr lang="en-US" sz="1700" dirty="0">
              <a:latin typeface="Helvetica"/>
              <a:cs typeface="Helvetica"/>
            </a:endParaRPr>
          </a:p>
        </p:txBody>
      </p:sp>
    </p:spTree>
    <p:extLst>
      <p:ext uri="{BB962C8B-B14F-4D97-AF65-F5344CB8AC3E}">
        <p14:creationId xmlns:p14="http://schemas.microsoft.com/office/powerpoint/2010/main" val="21455559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How do we practically use naïve </a:t>
            </a:r>
            <a:r>
              <a:rPr lang="en-US" dirty="0" err="1" smtClean="0"/>
              <a:t>bayes</a:t>
            </a:r>
            <a:endParaRPr lang="en-US" dirty="0" smtClean="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15</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4031872"/>
          </a:xfrm>
          <a:prstGeom prst="rect">
            <a:avLst/>
          </a:prstGeom>
        </p:spPr>
        <p:txBody>
          <a:bodyPr wrap="square">
            <a:spAutoFit/>
          </a:bodyPr>
          <a:lstStyle/>
          <a:p>
            <a:pPr marL="342900" indent="-342900" algn="l">
              <a:buFont typeface="Arial"/>
              <a:buChar char="•"/>
            </a:pPr>
            <a:r>
              <a:rPr lang="en-US" sz="1700" dirty="0" smtClean="0">
                <a:latin typeface="Helvetica"/>
                <a:cs typeface="Helvetica"/>
              </a:rPr>
              <a:t>Recall again that with our independence assumption, the likelihood of an observation being part of a class is the product of the probabilities of each feature given a particular class, times the likelihood of the class itself. </a:t>
            </a:r>
          </a:p>
          <a:p>
            <a:pPr marL="1000125" lvl="2" indent="-342900" algn="l">
              <a:buFont typeface="Arial"/>
              <a:buChar char="•"/>
            </a:pPr>
            <a:r>
              <a:rPr lang="en-US" sz="1700" dirty="0" smtClean="0">
                <a:latin typeface="Helvetica"/>
                <a:cs typeface="Helvetica"/>
              </a:rPr>
              <a:t>P</a:t>
            </a:r>
            <a:r>
              <a:rPr lang="en-US" sz="1700" dirty="0">
                <a:latin typeface="Helvetica"/>
                <a:cs typeface="Helvetica"/>
              </a:rPr>
              <a:t>({x</a:t>
            </a:r>
            <a:r>
              <a:rPr lang="en-US" sz="1700" baseline="-25000" dirty="0">
                <a:latin typeface="Helvetica"/>
                <a:cs typeface="Helvetica"/>
              </a:rPr>
              <a:t>i</a:t>
            </a:r>
            <a:r>
              <a:rPr lang="en-US" sz="1700" dirty="0">
                <a:latin typeface="Helvetica"/>
                <a:cs typeface="Helvetica"/>
              </a:rPr>
              <a:t>}|C)  </a:t>
            </a:r>
            <a:r>
              <a:rPr lang="en-US" sz="1700" dirty="0" smtClean="0">
                <a:latin typeface="Helvetica"/>
                <a:cs typeface="Helvetica"/>
              </a:rPr>
              <a:t>=   </a:t>
            </a:r>
            <a:r>
              <a:rPr lang="en-US" sz="1700" dirty="0">
                <a:latin typeface="Helvetica"/>
                <a:cs typeface="Helvetica"/>
              </a:rPr>
              <a:t>P(x</a:t>
            </a:r>
            <a:r>
              <a:rPr lang="en-US" sz="1700" baseline="-25000" dirty="0">
                <a:latin typeface="Helvetica"/>
                <a:cs typeface="Helvetica"/>
              </a:rPr>
              <a:t>1</a:t>
            </a:r>
            <a:r>
              <a:rPr lang="en-US" sz="1700" dirty="0">
                <a:latin typeface="Helvetica"/>
                <a:cs typeface="Helvetica"/>
              </a:rPr>
              <a:t>|C) * P(x</a:t>
            </a:r>
            <a:r>
              <a:rPr lang="en-US" sz="1700" baseline="-25000" dirty="0">
                <a:latin typeface="Helvetica"/>
                <a:cs typeface="Helvetica"/>
              </a:rPr>
              <a:t>2</a:t>
            </a:r>
            <a:r>
              <a:rPr lang="en-US" sz="1700" dirty="0">
                <a:latin typeface="Helvetica"/>
                <a:cs typeface="Helvetica"/>
              </a:rPr>
              <a:t>|C) * … * P(</a:t>
            </a:r>
            <a:r>
              <a:rPr lang="en-US" sz="1700" dirty="0" err="1">
                <a:latin typeface="Helvetica"/>
                <a:cs typeface="Helvetica"/>
              </a:rPr>
              <a:t>x</a:t>
            </a:r>
            <a:r>
              <a:rPr lang="en-US" sz="1700" baseline="-25000" dirty="0" err="1">
                <a:latin typeface="Helvetica"/>
                <a:cs typeface="Helvetica"/>
              </a:rPr>
              <a:t>n</a:t>
            </a:r>
            <a:r>
              <a:rPr lang="en-US" sz="1700" dirty="0" err="1">
                <a:latin typeface="Helvetica"/>
                <a:cs typeface="Helvetica"/>
              </a:rPr>
              <a:t>|C</a:t>
            </a:r>
            <a:r>
              <a:rPr lang="en-US" sz="1700" dirty="0" smtClean="0">
                <a:latin typeface="Helvetica"/>
                <a:cs typeface="Helvetica"/>
              </a:rPr>
              <a:t>) * P(C)</a:t>
            </a:r>
          </a:p>
          <a:p>
            <a:pPr marL="1000125" lvl="2" indent="-342900" algn="l">
              <a:buFont typeface="Arial"/>
              <a:buChar char="•"/>
            </a:pPr>
            <a:endParaRPr lang="en-US" sz="1500" dirty="0">
              <a:latin typeface="Helvetica"/>
              <a:cs typeface="Helvetica"/>
            </a:endParaRPr>
          </a:p>
          <a:p>
            <a:pPr marL="342900" indent="-342900" algn="l">
              <a:buFont typeface="Arial"/>
              <a:buChar char="•"/>
            </a:pPr>
            <a:r>
              <a:rPr lang="en-US" sz="1700" dirty="0" smtClean="0">
                <a:latin typeface="Helvetica"/>
                <a:cs typeface="Helvetica"/>
              </a:rPr>
              <a:t>Example: say you’re classifying whether an observation is for a rainy day or not. Rainy days occur about 10% of the time.  You have two independent variables, the presence of schoolchildren in a park, and the average speed of traffic in a nearby street.  It is raining 5% of the time when kids are in the park, and it rains about 30% of the time when the traffic speed is 55 mph.  Assume the inverse conditions hold true as well.  Say that in the observation, the kids are not in the park, but the traffic speed is 55 mph.</a:t>
            </a:r>
          </a:p>
          <a:p>
            <a:pPr marL="671513" lvl="1" indent="-342900" algn="l">
              <a:buFont typeface="Arial"/>
              <a:buChar char="•"/>
            </a:pPr>
            <a:r>
              <a:rPr lang="en-US" sz="1700" dirty="0" smtClean="0">
                <a:latin typeface="Helvetica"/>
                <a:cs typeface="Helvetica"/>
              </a:rPr>
              <a:t>P(</a:t>
            </a:r>
            <a:r>
              <a:rPr lang="en-US" sz="1700" dirty="0" err="1" smtClean="0">
                <a:latin typeface="Helvetica"/>
                <a:cs typeface="Helvetica"/>
              </a:rPr>
              <a:t>Rain|data</a:t>
            </a:r>
            <a:r>
              <a:rPr lang="en-US" sz="1700" dirty="0" smtClean="0">
                <a:latin typeface="Helvetica"/>
                <a:cs typeface="Helvetica"/>
              </a:rPr>
              <a:t>) =  95% * 30% * 10% = 2.85%.  </a:t>
            </a:r>
          </a:p>
          <a:p>
            <a:pPr marL="671513" lvl="1" indent="-342900" algn="l">
              <a:buFont typeface="Arial"/>
              <a:buChar char="•"/>
            </a:pPr>
            <a:r>
              <a:rPr lang="en-US" sz="1700" dirty="0" smtClean="0">
                <a:latin typeface="Helvetica"/>
                <a:cs typeface="Helvetica"/>
              </a:rPr>
              <a:t>P(Not </a:t>
            </a:r>
            <a:r>
              <a:rPr lang="en-US" sz="1700" dirty="0" err="1" smtClean="0">
                <a:latin typeface="Helvetica"/>
                <a:cs typeface="Helvetica"/>
              </a:rPr>
              <a:t>Rain|data</a:t>
            </a:r>
            <a:r>
              <a:rPr lang="en-US" sz="1700" dirty="0" smtClean="0">
                <a:latin typeface="Helvetica"/>
                <a:cs typeface="Helvetica"/>
              </a:rPr>
              <a:t>) = 5% * 70% * 90% = 3.15%</a:t>
            </a:r>
          </a:p>
          <a:p>
            <a:pPr marL="671513" lvl="1" indent="-342900" algn="l">
              <a:buFont typeface="Arial"/>
              <a:buChar char="•"/>
            </a:pPr>
            <a:endParaRPr lang="en-US" sz="300" dirty="0" smtClean="0">
              <a:latin typeface="Helvetica"/>
              <a:cs typeface="Helvetica"/>
            </a:endParaRPr>
          </a:p>
          <a:p>
            <a:pPr marL="342900" indent="-342900" algn="l">
              <a:buFont typeface="Arial"/>
              <a:buChar char="•"/>
            </a:pPr>
            <a:r>
              <a:rPr lang="en-US" sz="1700" dirty="0" smtClean="0">
                <a:latin typeface="Helvetica"/>
                <a:cs typeface="Helvetica"/>
              </a:rPr>
              <a:t>So, I would say it is likely not raining!</a:t>
            </a:r>
            <a:endParaRPr lang="en-US" sz="1700" dirty="0">
              <a:latin typeface="Helvetica"/>
              <a:cs typeface="Helvetica"/>
            </a:endParaRPr>
          </a:p>
        </p:txBody>
      </p:sp>
    </p:spTree>
    <p:extLst>
      <p:ext uri="{BB962C8B-B14F-4D97-AF65-F5344CB8AC3E}">
        <p14:creationId xmlns:p14="http://schemas.microsoft.com/office/powerpoint/2010/main" val="406376573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663" y="3924300"/>
            <a:ext cx="8426450" cy="1143000"/>
          </a:xfrm>
        </p:spPr>
        <p:txBody>
          <a:bodyPr/>
          <a:lstStyle/>
          <a:p>
            <a:pPr>
              <a:defRPr/>
            </a:pPr>
            <a:r>
              <a:rPr lang="en-US" sz="6600" dirty="0" smtClean="0"/>
              <a:t>II. DECISION TREES</a:t>
            </a:r>
            <a:endParaRPr lang="en-US" sz="6600" dirty="0"/>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r>
              <a:rPr lang="en-US" cap="none" dirty="0">
                <a:latin typeface="PFDinTextCompPro-Bold" charset="0"/>
                <a:ea typeface="ヒラギノ角ゴ ProN W3" charset="0"/>
                <a:cs typeface="ヒラギノ角ゴ ProN W3" charset="0"/>
              </a:rPr>
              <a:t>NAÏVE BAYES, DECISION TREES, &amp; MODEL EVALUATION</a:t>
            </a:r>
          </a:p>
        </p:txBody>
      </p:sp>
    </p:spTree>
    <p:extLst>
      <p:ext uri="{BB962C8B-B14F-4D97-AF65-F5344CB8AC3E}">
        <p14:creationId xmlns:p14="http://schemas.microsoft.com/office/powerpoint/2010/main" val="348579626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What is a decision tree?</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17</a:t>
            </a:fld>
            <a:endParaRPr lang="en-US"/>
          </a:p>
        </p:txBody>
      </p:sp>
      <p:sp>
        <p:nvSpPr>
          <p:cNvPr id="6" name="Rectangle 5"/>
          <p:cNvSpPr/>
          <p:nvPr/>
        </p:nvSpPr>
        <p:spPr>
          <a:xfrm>
            <a:off x="414337" y="1104900"/>
            <a:ext cx="4572000" cy="5078314"/>
          </a:xfrm>
          <a:prstGeom prst="rect">
            <a:avLst/>
          </a:prstGeom>
        </p:spPr>
        <p:txBody>
          <a:bodyPr wrap="square">
            <a:spAutoFit/>
          </a:bodyPr>
          <a:lstStyle/>
          <a:p>
            <a:pPr marL="342900" indent="-342900" algn="l">
              <a:buFont typeface="Arial"/>
              <a:buChar char="•"/>
            </a:pPr>
            <a:r>
              <a:rPr lang="en-US" sz="1800" dirty="0" smtClean="0">
                <a:latin typeface="Helvetica"/>
                <a:cs typeface="Helvetica"/>
              </a:rPr>
              <a:t>A decision tree is a way to structure by using heuristics to split it into discreet groups.</a:t>
            </a:r>
          </a:p>
          <a:p>
            <a:pPr marL="342900" indent="-342900" algn="l">
              <a:buFont typeface="Arial"/>
              <a:buChar char="•"/>
            </a:pPr>
            <a:endParaRPr lang="en-US" sz="1800" dirty="0" smtClean="0">
              <a:latin typeface="Helvetica"/>
              <a:cs typeface="Helvetica"/>
            </a:endParaRPr>
          </a:p>
          <a:p>
            <a:pPr marL="342900" indent="-342900" algn="l">
              <a:buFont typeface="Arial"/>
              <a:buChar char="•"/>
            </a:pPr>
            <a:r>
              <a:rPr lang="en-US" sz="1800" dirty="0" smtClean="0">
                <a:latin typeface="Helvetica"/>
                <a:cs typeface="Helvetica"/>
              </a:rPr>
              <a:t>At each split in the tree, the data is divided by a </a:t>
            </a:r>
            <a:r>
              <a:rPr lang="en-US" sz="1800" dirty="0">
                <a:solidFill>
                  <a:prstClr val="black"/>
                </a:solidFill>
                <a:latin typeface="Arial" panose="020B0604020202020204" pitchFamily="34" charset="0"/>
                <a:cs typeface="Arial" panose="020B0604020202020204" pitchFamily="34" charset="0"/>
              </a:rPr>
              <a:t>a </a:t>
            </a:r>
            <a:r>
              <a:rPr lang="en-US" sz="1800" dirty="0" smtClean="0">
                <a:solidFill>
                  <a:prstClr val="black"/>
                </a:solidFill>
                <a:latin typeface="Arial" panose="020B0604020202020204" pitchFamily="34" charset="0"/>
                <a:cs typeface="Arial" panose="020B0604020202020204" pitchFamily="34" charset="0"/>
              </a:rPr>
              <a:t>test condition (</a:t>
            </a:r>
            <a:r>
              <a:rPr lang="en-US" sz="1800" dirty="0">
                <a:solidFill>
                  <a:prstClr val="black"/>
                </a:solidFill>
                <a:latin typeface="Arial" panose="020B0604020202020204" pitchFamily="34" charset="0"/>
                <a:cs typeface="Arial" panose="020B0604020202020204" pitchFamily="34" charset="0"/>
              </a:rPr>
              <a:t>e.g., is the </a:t>
            </a:r>
            <a:r>
              <a:rPr lang="en-US" sz="1800" dirty="0" smtClean="0">
                <a:solidFill>
                  <a:prstClr val="black"/>
                </a:solidFill>
                <a:latin typeface="Arial" panose="020B0604020202020204" pitchFamily="34" charset="0"/>
                <a:cs typeface="Arial" panose="020B0604020202020204" pitchFamily="34" charset="0"/>
              </a:rPr>
              <a:t>person male </a:t>
            </a:r>
            <a:r>
              <a:rPr lang="en-US" sz="1800" dirty="0">
                <a:solidFill>
                  <a:prstClr val="black"/>
                </a:solidFill>
                <a:latin typeface="Arial" panose="020B0604020202020204" pitchFamily="34" charset="0"/>
                <a:cs typeface="Arial" panose="020B0604020202020204" pitchFamily="34" charset="0"/>
              </a:rPr>
              <a:t>or female?</a:t>
            </a:r>
            <a:r>
              <a:rPr lang="en-US" sz="1800" dirty="0" smtClean="0">
                <a:solidFill>
                  <a:prstClr val="black"/>
                </a:solidFill>
                <a:latin typeface="Arial" panose="020B0604020202020204" pitchFamily="34" charset="0"/>
                <a:cs typeface="Arial" panose="020B0604020202020204" pitchFamily="34" charset="0"/>
              </a:rPr>
              <a:t>)</a:t>
            </a:r>
          </a:p>
          <a:p>
            <a:pPr marL="342900" indent="-342900" algn="l">
              <a:buFont typeface="Arial"/>
              <a:buChar char="•"/>
            </a:pPr>
            <a:endParaRPr lang="en-US" sz="1800" dirty="0" smtClean="0">
              <a:solidFill>
                <a:prstClr val="black"/>
              </a:solidFill>
              <a:latin typeface="Arial" panose="020B0604020202020204" pitchFamily="34" charset="0"/>
              <a:cs typeface="Arial" panose="020B0604020202020204" pitchFamily="34" charset="0"/>
            </a:endParaRPr>
          </a:p>
          <a:p>
            <a:pPr marL="342900" indent="-342900" algn="l">
              <a:buFont typeface="Arial"/>
              <a:buChar char="•"/>
            </a:pPr>
            <a:r>
              <a:rPr lang="en-US" sz="1800" dirty="0" smtClean="0">
                <a:solidFill>
                  <a:prstClr val="black"/>
                </a:solidFill>
                <a:latin typeface="Arial" panose="020B0604020202020204" pitchFamily="34" charset="0"/>
                <a:cs typeface="Arial" panose="020B0604020202020204" pitchFamily="34" charset="0"/>
              </a:rPr>
              <a:t>The terminal </a:t>
            </a:r>
            <a:r>
              <a:rPr lang="en-US" sz="1800" dirty="0">
                <a:solidFill>
                  <a:prstClr val="black"/>
                </a:solidFill>
                <a:latin typeface="Arial" panose="020B0604020202020204" pitchFamily="34" charset="0"/>
                <a:cs typeface="Arial" panose="020B0604020202020204" pitchFamily="34" charset="0"/>
              </a:rPr>
              <a:t>nodes </a:t>
            </a:r>
            <a:r>
              <a:rPr lang="en-US" sz="1800" dirty="0" smtClean="0">
                <a:solidFill>
                  <a:prstClr val="black"/>
                </a:solidFill>
                <a:latin typeface="Arial" panose="020B0604020202020204" pitchFamily="34" charset="0"/>
                <a:cs typeface="Arial" panose="020B0604020202020204" pitchFamily="34" charset="0"/>
              </a:rPr>
              <a:t>of the tree show the frequency of the output metric for the members in the most finely-divided group (for classification), or the average value of the output metric in the group (for regression).</a:t>
            </a: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Arial"/>
              <a:buChar char="•"/>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Arial"/>
              <a:buChar char="•"/>
            </a:pPr>
            <a:endParaRPr lang="en-US" sz="1800" dirty="0" smtClean="0">
              <a:latin typeface="Helvetica"/>
              <a:cs typeface="Helvetica"/>
            </a:endParaRPr>
          </a:p>
          <a:p>
            <a:pPr marL="342900" indent="-342900" algn="l">
              <a:buFont typeface="Arial"/>
              <a:buChar char="•"/>
            </a:pPr>
            <a:endParaRPr lang="en-US" sz="1800" dirty="0">
              <a:latin typeface="Helvetica"/>
              <a:ea typeface="Heiti TC Light"/>
              <a:cs typeface="Helvetica"/>
            </a:endParaRPr>
          </a:p>
          <a:p>
            <a:pPr marL="342900" indent="-342900" algn="l">
              <a:buFont typeface="Arial"/>
              <a:buChar char="•"/>
            </a:pPr>
            <a:endParaRPr lang="en-US" sz="1800" dirty="0">
              <a:latin typeface="Helvetica"/>
              <a:ea typeface="Heiti TC Light"/>
              <a:cs typeface="Helvetica"/>
            </a:endParaRPr>
          </a:p>
        </p:txBody>
      </p:sp>
      <p:pic>
        <p:nvPicPr>
          <p:cNvPr id="3" name="Picture 2"/>
          <p:cNvPicPr>
            <a:picLocks noChangeAspect="1"/>
          </p:cNvPicPr>
          <p:nvPr/>
        </p:nvPicPr>
        <p:blipFill>
          <a:blip r:embed="rId3"/>
          <a:stretch>
            <a:fillRect/>
          </a:stretch>
        </p:blipFill>
        <p:spPr>
          <a:xfrm>
            <a:off x="5138737" y="1485900"/>
            <a:ext cx="3969756" cy="3124200"/>
          </a:xfrm>
          <a:prstGeom prst="rect">
            <a:avLst/>
          </a:prstGeom>
        </p:spPr>
      </p:pic>
    </p:spTree>
    <p:extLst>
      <p:ext uri="{BB962C8B-B14F-4D97-AF65-F5344CB8AC3E}">
        <p14:creationId xmlns:p14="http://schemas.microsoft.com/office/powerpoint/2010/main" val="98170492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When would we use a decision tree?</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18</a:t>
            </a:fld>
            <a:endParaRPr lang="en-US"/>
          </a:p>
        </p:txBody>
      </p:sp>
      <p:sp>
        <p:nvSpPr>
          <p:cNvPr id="6" name="Rectangle 5"/>
          <p:cNvSpPr/>
          <p:nvPr/>
        </p:nvSpPr>
        <p:spPr>
          <a:xfrm>
            <a:off x="414337" y="1104900"/>
            <a:ext cx="4572000" cy="3693319"/>
          </a:xfrm>
          <a:prstGeom prst="rect">
            <a:avLst/>
          </a:prstGeom>
        </p:spPr>
        <p:txBody>
          <a:bodyPr wrap="square">
            <a:spAutoFit/>
          </a:bodyPr>
          <a:lstStyle/>
          <a:p>
            <a:pPr marL="342900" indent="-342900" algn="l">
              <a:buFont typeface="Arial"/>
              <a:buChar char="•"/>
            </a:pPr>
            <a:r>
              <a:rPr lang="en-US" sz="1800" dirty="0" smtClean="0">
                <a:latin typeface="Helvetica"/>
                <a:cs typeface="Helvetica"/>
              </a:rPr>
              <a:t>Decision trees on their own aren’t usually all that predictive.  However:</a:t>
            </a:r>
          </a:p>
          <a:p>
            <a:pPr marL="671513" lvl="1" indent="-342900" algn="l">
              <a:buFont typeface="Arial"/>
              <a:buChar char="•"/>
            </a:pPr>
            <a:endParaRPr lang="en-US" sz="1800" dirty="0" smtClean="0">
              <a:latin typeface="Helvetica"/>
              <a:cs typeface="Helvetica"/>
            </a:endParaRPr>
          </a:p>
          <a:p>
            <a:pPr marL="671513" lvl="1" indent="-342900" algn="l">
              <a:buFont typeface="Arial"/>
              <a:buChar char="•"/>
            </a:pPr>
            <a:r>
              <a:rPr lang="en-US" sz="1800" dirty="0" smtClean="0">
                <a:latin typeface="Helvetica"/>
                <a:cs typeface="Helvetica"/>
              </a:rPr>
              <a:t>Decision trees deal with high-dimensional and nonlinear data well;</a:t>
            </a:r>
          </a:p>
          <a:p>
            <a:pPr marL="671513" lvl="1" indent="-342900" algn="l">
              <a:buFont typeface="Arial"/>
              <a:buChar char="•"/>
            </a:pPr>
            <a:endParaRPr lang="en-US" sz="1800" dirty="0" smtClean="0">
              <a:latin typeface="Helvetica"/>
              <a:cs typeface="Helvetica"/>
            </a:endParaRPr>
          </a:p>
          <a:p>
            <a:pPr marL="671513" lvl="1" indent="-342900" algn="l">
              <a:buFont typeface="Arial"/>
              <a:buChar char="•"/>
            </a:pPr>
            <a:r>
              <a:rPr lang="en-US" sz="1800" dirty="0" smtClean="0">
                <a:latin typeface="Helvetica"/>
                <a:cs typeface="Helvetica"/>
              </a:rPr>
              <a:t>They are highly </a:t>
            </a:r>
            <a:r>
              <a:rPr lang="en-US" sz="1800" dirty="0" smtClean="0">
                <a:solidFill>
                  <a:schemeClr val="tx1">
                    <a:lumMod val="85000"/>
                    <a:lumOff val="15000"/>
                  </a:schemeClr>
                </a:solidFill>
                <a:latin typeface="Helvetica"/>
                <a:cs typeface="Helvetica"/>
              </a:rPr>
              <a:t>interpretable; and</a:t>
            </a:r>
            <a:endParaRPr lang="en-US" sz="1800" dirty="0">
              <a:solidFill>
                <a:schemeClr val="tx1">
                  <a:lumMod val="85000"/>
                  <a:lumOff val="15000"/>
                </a:schemeClr>
              </a:solidFill>
              <a:latin typeface="Helvetica"/>
              <a:cs typeface="Helvetica"/>
            </a:endParaRPr>
          </a:p>
          <a:p>
            <a:pPr marL="671513" lvl="1" indent="-342900" algn="l">
              <a:buFont typeface="Arial"/>
              <a:buChar char="•"/>
            </a:pPr>
            <a:endParaRPr lang="en-US" sz="1800" dirty="0" smtClean="0">
              <a:solidFill>
                <a:schemeClr val="tx1">
                  <a:lumMod val="85000"/>
                  <a:lumOff val="15000"/>
                </a:schemeClr>
              </a:solidFill>
              <a:latin typeface="Helvetica"/>
              <a:cs typeface="Helvetica"/>
            </a:endParaRPr>
          </a:p>
          <a:p>
            <a:pPr marL="671513" lvl="1" indent="-342900" algn="l">
              <a:buFont typeface="Arial"/>
              <a:buChar char="•"/>
            </a:pPr>
            <a:r>
              <a:rPr lang="en-US" sz="1800" dirty="0" smtClean="0">
                <a:solidFill>
                  <a:schemeClr val="tx1">
                    <a:lumMod val="85000"/>
                    <a:lumOff val="15000"/>
                  </a:schemeClr>
                </a:solidFill>
                <a:latin typeface="Helvetica"/>
                <a:cs typeface="Helvetica"/>
              </a:rPr>
              <a:t>They are the underpinning of more sophisticated (and some of the most accurate) machine learning techniques, </a:t>
            </a:r>
            <a:r>
              <a:rPr lang="en-US" sz="1800" dirty="0">
                <a:solidFill>
                  <a:schemeClr val="tx1">
                    <a:lumMod val="85000"/>
                    <a:lumOff val="15000"/>
                  </a:schemeClr>
                </a:solidFill>
                <a:latin typeface="Helvetica"/>
                <a:cs typeface="Helvetica"/>
              </a:rPr>
              <a:t>such as random forests and boosted trees</a:t>
            </a:r>
            <a:r>
              <a:rPr lang="en-US" sz="1800" dirty="0" smtClean="0">
                <a:solidFill>
                  <a:schemeClr val="tx1">
                    <a:lumMod val="85000"/>
                    <a:lumOff val="15000"/>
                  </a:schemeClr>
                </a:solidFill>
                <a:latin typeface="Helvetica"/>
                <a:cs typeface="Helvetica"/>
              </a:rPr>
              <a:t>.</a:t>
            </a:r>
            <a:endParaRPr lang="en-US" sz="1800" dirty="0">
              <a:solidFill>
                <a:schemeClr val="tx1">
                  <a:lumMod val="85000"/>
                  <a:lumOff val="15000"/>
                </a:schemeClr>
              </a:solidFill>
              <a:latin typeface="Helvetica"/>
              <a:cs typeface="Helvetica"/>
            </a:endParaRPr>
          </a:p>
        </p:txBody>
      </p:sp>
      <p:pic>
        <p:nvPicPr>
          <p:cNvPr id="7" name="Picture 6"/>
          <p:cNvPicPr>
            <a:picLocks noChangeAspect="1"/>
          </p:cNvPicPr>
          <p:nvPr/>
        </p:nvPicPr>
        <p:blipFill>
          <a:blip r:embed="rId3"/>
          <a:stretch>
            <a:fillRect/>
          </a:stretch>
        </p:blipFill>
        <p:spPr>
          <a:xfrm>
            <a:off x="5138737" y="1485900"/>
            <a:ext cx="3969756" cy="3124200"/>
          </a:xfrm>
          <a:prstGeom prst="rect">
            <a:avLst/>
          </a:prstGeom>
        </p:spPr>
      </p:pic>
    </p:spTree>
    <p:extLst>
      <p:ext uri="{BB962C8B-B14F-4D97-AF65-F5344CB8AC3E}">
        <p14:creationId xmlns:p14="http://schemas.microsoft.com/office/powerpoint/2010/main" val="123928849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7086600" cy="304800"/>
          </a:xfrm>
        </p:spPr>
        <p:txBody>
          <a:bodyPr/>
          <a:lstStyle/>
          <a:p>
            <a:pPr eaLnBrk="1" hangingPunct="1">
              <a:lnSpc>
                <a:spcPts val="2448"/>
              </a:lnSpc>
              <a:defRPr/>
            </a:pPr>
            <a:r>
              <a:rPr lang="en-US" dirty="0" smtClean="0"/>
              <a:t>How do we decide which features to include in the tree?</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19</a:t>
            </a:fld>
            <a:endParaRPr lang="en-US"/>
          </a:p>
        </p:txBody>
      </p:sp>
      <p:sp>
        <p:nvSpPr>
          <p:cNvPr id="6" name="Rectangle 5"/>
          <p:cNvSpPr/>
          <p:nvPr/>
        </p:nvSpPr>
        <p:spPr>
          <a:xfrm>
            <a:off x="566737" y="1274782"/>
            <a:ext cx="4572000" cy="3416320"/>
          </a:xfrm>
          <a:prstGeom prst="rect">
            <a:avLst/>
          </a:prstGeom>
        </p:spPr>
        <p:txBody>
          <a:bodyPr wrap="square">
            <a:spAutoFit/>
          </a:bodyPr>
          <a:lstStyle/>
          <a:p>
            <a:pPr marL="342900" indent="-342900" algn="l">
              <a:buFont typeface="Arial"/>
              <a:buChar char="•"/>
            </a:pPr>
            <a:r>
              <a:rPr lang="en-US" sz="1800" dirty="0" smtClean="0">
                <a:solidFill>
                  <a:prstClr val="black"/>
                </a:solidFill>
                <a:latin typeface="Arial" panose="020B0604020202020204" pitchFamily="34" charset="0"/>
                <a:cs typeface="Arial" panose="020B0604020202020204" pitchFamily="34" charset="0"/>
              </a:rPr>
              <a:t>Different </a:t>
            </a:r>
            <a:r>
              <a:rPr lang="en-US" sz="1800" dirty="0">
                <a:solidFill>
                  <a:prstClr val="black"/>
                </a:solidFill>
                <a:latin typeface="Arial" panose="020B0604020202020204" pitchFamily="34" charset="0"/>
                <a:cs typeface="Arial" panose="020B0604020202020204" pitchFamily="34" charset="0"/>
              </a:rPr>
              <a:t>variables and split options are evaluated to determine which split will provide the greatest separation between classes</a:t>
            </a:r>
            <a:r>
              <a:rPr lang="en-US" sz="1800" dirty="0" smtClean="0">
                <a:solidFill>
                  <a:prstClr val="black"/>
                </a:solidFill>
                <a:latin typeface="Arial" panose="020B0604020202020204" pitchFamily="34" charset="0"/>
                <a:cs typeface="Arial" panose="020B0604020202020204" pitchFamily="34" charset="0"/>
              </a:rPr>
              <a:t>.</a:t>
            </a:r>
          </a:p>
          <a:p>
            <a:pPr marL="342900" indent="-342900" algn="l">
              <a:buFont typeface="Arial"/>
              <a:buChar char="•"/>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Arial"/>
              <a:buChar char="•"/>
            </a:pPr>
            <a:r>
              <a:rPr lang="en-US" sz="1800" dirty="0" smtClean="0">
                <a:solidFill>
                  <a:prstClr val="black"/>
                </a:solidFill>
                <a:latin typeface="Arial" panose="020B0604020202020204" pitchFamily="34" charset="0"/>
                <a:cs typeface="Arial" panose="020B0604020202020204" pitchFamily="34" charset="0"/>
              </a:rPr>
              <a:t>For classification, splits </a:t>
            </a:r>
            <a:r>
              <a:rPr lang="en-US" sz="1800" dirty="0">
                <a:solidFill>
                  <a:prstClr val="black"/>
                </a:solidFill>
                <a:latin typeface="Arial" panose="020B0604020202020204" pitchFamily="34" charset="0"/>
                <a:cs typeface="Arial" panose="020B0604020202020204" pitchFamily="34" charset="0"/>
              </a:rPr>
              <a:t>are chosen by measuring the class purity before and after the split. Purity </a:t>
            </a:r>
            <a:r>
              <a:rPr lang="en-US" sz="1800" dirty="0" smtClean="0">
                <a:solidFill>
                  <a:prstClr val="black"/>
                </a:solidFill>
                <a:latin typeface="Arial" panose="020B0604020202020204" pitchFamily="34" charset="0"/>
                <a:cs typeface="Arial" panose="020B0604020202020204" pitchFamily="34" charset="0"/>
              </a:rPr>
              <a:t>is calculated </a:t>
            </a:r>
            <a:r>
              <a:rPr lang="en-US" sz="1800" dirty="0">
                <a:solidFill>
                  <a:prstClr val="black"/>
                </a:solidFill>
                <a:latin typeface="Arial" panose="020B0604020202020204" pitchFamily="34" charset="0"/>
                <a:cs typeface="Arial" panose="020B0604020202020204" pitchFamily="34" charset="0"/>
              </a:rPr>
              <a:t>by the Gini index</a:t>
            </a:r>
            <a:r>
              <a:rPr lang="en-US" sz="1800" dirty="0" smtClean="0">
                <a:solidFill>
                  <a:prstClr val="black"/>
                </a:solidFill>
                <a:latin typeface="Arial" panose="020B0604020202020204" pitchFamily="34" charset="0"/>
                <a:cs typeface="Arial" panose="020B0604020202020204" pitchFamily="34" charset="0"/>
              </a:rPr>
              <a:t>.</a:t>
            </a:r>
          </a:p>
          <a:p>
            <a:pPr marL="671513" lvl="1" indent="-342900" algn="l">
              <a:buFont typeface="Arial"/>
              <a:buChar char="•"/>
            </a:pPr>
            <a:r>
              <a:rPr lang="en-US" sz="1800" dirty="0" smtClean="0">
                <a:solidFill>
                  <a:prstClr val="black"/>
                </a:solidFill>
                <a:latin typeface="Arial" panose="020B0604020202020204" pitchFamily="34" charset="0"/>
                <a:cs typeface="Arial" panose="020B0604020202020204" pitchFamily="34" charset="0"/>
              </a:rPr>
              <a:t>For n classes, Gini = 1 – p</a:t>
            </a:r>
            <a:r>
              <a:rPr lang="en-US" sz="1800" baseline="-25000" dirty="0">
                <a:latin typeface="Helvetica"/>
                <a:cs typeface="Helvetica"/>
              </a:rPr>
              <a:t>1</a:t>
            </a:r>
            <a:r>
              <a:rPr lang="en-US" sz="1800" dirty="0" smtClean="0">
                <a:latin typeface="Helvetica"/>
                <a:cs typeface="Helvetica"/>
              </a:rPr>
              <a:t> … - </a:t>
            </a:r>
            <a:r>
              <a:rPr lang="en-US" sz="1800" dirty="0" err="1" smtClean="0">
                <a:latin typeface="Helvetica"/>
                <a:cs typeface="Helvetica"/>
              </a:rPr>
              <a:t>p</a:t>
            </a:r>
            <a:r>
              <a:rPr lang="en-US" sz="1800" baseline="-25000" dirty="0" err="1" smtClean="0">
                <a:latin typeface="Helvetica"/>
                <a:cs typeface="Helvetica"/>
              </a:rPr>
              <a:t>n</a:t>
            </a:r>
            <a:endParaRPr lang="en-US" sz="1800" baseline="-25000" dirty="0" smtClean="0">
              <a:latin typeface="Helvetica"/>
              <a:cs typeface="Helvetica"/>
            </a:endParaRPr>
          </a:p>
          <a:p>
            <a:pPr lvl="2" indent="0" algn="l"/>
            <a:r>
              <a:rPr lang="en-US" sz="1800" dirty="0" smtClean="0">
                <a:latin typeface="Helvetica"/>
                <a:cs typeface="Helvetica"/>
              </a:rPr>
              <a:t>where </a:t>
            </a:r>
            <a:r>
              <a:rPr lang="en-US" sz="1800" dirty="0" err="1" smtClean="0">
                <a:solidFill>
                  <a:prstClr val="black"/>
                </a:solidFill>
                <a:latin typeface="Arial" panose="020B0604020202020204" pitchFamily="34" charset="0"/>
                <a:cs typeface="Arial" panose="020B0604020202020204" pitchFamily="34" charset="0"/>
              </a:rPr>
              <a:t>p</a:t>
            </a:r>
            <a:r>
              <a:rPr lang="en-US" sz="1800" baseline="-25000" dirty="0" err="1" smtClean="0">
                <a:latin typeface="Helvetica"/>
                <a:cs typeface="Helvetica"/>
              </a:rPr>
              <a:t>i..n</a:t>
            </a:r>
            <a:r>
              <a:rPr lang="en-US" sz="1800" dirty="0" smtClean="0">
                <a:latin typeface="Helvetica"/>
                <a:cs typeface="Helvetica"/>
              </a:rPr>
              <a:t> is the percent frequency of class n in your overall dataset. </a:t>
            </a:r>
            <a:endParaRPr lang="en-US" sz="1800" dirty="0" smtClean="0">
              <a:solidFill>
                <a:prstClr val="black"/>
              </a:solidFill>
              <a:latin typeface="Arial" panose="020B0604020202020204" pitchFamily="34" charset="0"/>
              <a:cs typeface="Arial" panose="020B0604020202020204" pitchFamily="34" charset="0"/>
            </a:endParaRPr>
          </a:p>
        </p:txBody>
      </p:sp>
      <p:pic>
        <p:nvPicPr>
          <p:cNvPr id="9"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56793" t="14529" r="26551" b="62115"/>
          <a:stretch/>
        </p:blipFill>
        <p:spPr bwMode="auto">
          <a:xfrm>
            <a:off x="5498239" y="1333500"/>
            <a:ext cx="1697898" cy="1339337"/>
          </a:xfrm>
          <a:prstGeom prst="rect">
            <a:avLst/>
          </a:prstGeom>
          <a:solidFill>
            <a:schemeClr val="bg1"/>
          </a:solidFill>
          <a:ln w="28575">
            <a:solidFill>
              <a:schemeClr val="bg1">
                <a:lumMod val="65000"/>
              </a:schemeClr>
            </a:solidFill>
          </a:ln>
          <a:extLs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5"/>
          <p:cNvPicPr>
            <a:picLocks noChangeAspect="1" noChangeArrowheads="1"/>
          </p:cNvPicPr>
          <p:nvPr/>
        </p:nvPicPr>
        <p:blipFill rotWithShape="1">
          <a:blip r:embed="rId4">
            <a:extLst>
              <a:ext uri="{28A0092B-C50C-407E-A947-70E740481C1C}">
                <a14:useLocalDpi xmlns:a14="http://schemas.microsoft.com/office/drawing/2010/main" val="0"/>
              </a:ext>
            </a:extLst>
          </a:blip>
          <a:srcRect l="39448" t="15701" r="43896" b="60942"/>
          <a:stretch/>
        </p:blipFill>
        <p:spPr bwMode="auto">
          <a:xfrm>
            <a:off x="5519737" y="2933700"/>
            <a:ext cx="1676400" cy="1394383"/>
          </a:xfrm>
          <a:prstGeom prst="rect">
            <a:avLst/>
          </a:prstGeom>
          <a:solidFill>
            <a:schemeClr val="bg1"/>
          </a:solidFill>
          <a:ln w="28575">
            <a:solidFill>
              <a:schemeClr val="bg1">
                <a:lumMod val="65000"/>
              </a:schemeClr>
            </a:solidFill>
          </a:ln>
          <a:extLs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6"/>
          <p:cNvPicPr>
            <a:picLocks noChangeAspect="1" noChangeArrowheads="1"/>
          </p:cNvPicPr>
          <p:nvPr/>
        </p:nvPicPr>
        <p:blipFill rotWithShape="1">
          <a:blip r:embed="rId5">
            <a:extLst>
              <a:ext uri="{28A0092B-C50C-407E-A947-70E740481C1C}">
                <a14:useLocalDpi xmlns:a14="http://schemas.microsoft.com/office/drawing/2010/main" val="0"/>
              </a:ext>
            </a:extLst>
          </a:blip>
          <a:srcRect l="38842" t="15908" r="44502" b="60736"/>
          <a:stretch/>
        </p:blipFill>
        <p:spPr bwMode="auto">
          <a:xfrm>
            <a:off x="7500937" y="2955708"/>
            <a:ext cx="1751699" cy="1381776"/>
          </a:xfrm>
          <a:prstGeom prst="rect">
            <a:avLst/>
          </a:prstGeom>
          <a:solidFill>
            <a:schemeClr val="bg1"/>
          </a:solidFill>
          <a:ln w="28575">
            <a:solidFill>
              <a:schemeClr val="bg1">
                <a:lumMod val="65000"/>
              </a:schemeClr>
            </a:solidFill>
            <a:miter lim="800000"/>
            <a:headEnd/>
            <a:tailEnd/>
          </a:ln>
          <a:extLs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Rectangle 11"/>
          <p:cNvSpPr/>
          <p:nvPr/>
        </p:nvSpPr>
        <p:spPr>
          <a:xfrm>
            <a:off x="7500937" y="1562100"/>
            <a:ext cx="1600200" cy="923330"/>
          </a:xfrm>
          <a:prstGeom prst="rect">
            <a:avLst/>
          </a:prstGeom>
        </p:spPr>
        <p:txBody>
          <a:bodyPr wrap="square">
            <a:spAutoFit/>
          </a:bodyPr>
          <a:lstStyle/>
          <a:p>
            <a:pPr algn="l"/>
            <a:r>
              <a:rPr lang="en-US" sz="1800" dirty="0" smtClean="0">
                <a:latin typeface="Helvetica"/>
                <a:ea typeface="Heiti TC Light"/>
                <a:cs typeface="Helvetica"/>
              </a:rPr>
              <a:t>Which split would you choose?</a:t>
            </a:r>
            <a:endParaRPr lang="en-US" sz="1800" dirty="0">
              <a:latin typeface="Helvetica"/>
              <a:ea typeface="Heiti TC Light"/>
              <a:cs typeface="Helvetica"/>
            </a:endParaRPr>
          </a:p>
        </p:txBody>
      </p:sp>
    </p:spTree>
    <p:extLst>
      <p:ext uri="{BB962C8B-B14F-4D97-AF65-F5344CB8AC3E}">
        <p14:creationId xmlns:p14="http://schemas.microsoft.com/office/powerpoint/2010/main" val="165929037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442913" y="1066800"/>
            <a:ext cx="8429625" cy="3695700"/>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lnSpc>
                <a:spcPts val="3600"/>
              </a:lnSpc>
              <a:defRPr/>
            </a:pPr>
            <a:r>
              <a:rPr lang="en-US" sz="3000" dirty="0" smtClean="0">
                <a:latin typeface="PFDinTextCompPro-Bold" charset="0"/>
                <a:ea typeface="ヒラギノ角ゴ ProN W6" charset="0"/>
                <a:cs typeface="ヒラギノ角ゴ ProN W6" charset="0"/>
              </a:rPr>
              <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I.   	Bayes’ the0rem and </a:t>
            </a:r>
            <a:r>
              <a:rPr lang="en-US" sz="2800" dirty="0" smtClean="0">
                <a:latin typeface="PFDinTextCompPro-Bold" charset="0"/>
                <a:ea typeface="ヒラギノ角ゴ ProN W6" charset="0"/>
                <a:cs typeface="ヒラギノ角ゴ ProN W6" charset="0"/>
              </a:rPr>
              <a:t>Naïve </a:t>
            </a:r>
            <a:r>
              <a:rPr lang="en-US" sz="2800" dirty="0">
                <a:latin typeface="PFDinTextCompPro-Bold" charset="0"/>
                <a:ea typeface="ヒラギノ角ゴ ProN W6" charset="0"/>
                <a:cs typeface="ヒラギノ角ゴ ProN W6" charset="0"/>
              </a:rPr>
              <a:t>Bayes classification</a:t>
            </a:r>
            <a:br>
              <a:rPr lang="en-US" sz="2800" dirty="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II.   	Classification via decision trees</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III.	Classification model evaluation</a:t>
            </a:r>
            <a:endParaRPr lang="en-US" sz="3000" cap="none" dirty="0">
              <a:latin typeface="PFDinTextCompPro-Bold" charset="0"/>
              <a:ea typeface="ヒラギノ角ゴ ProN W6" charset="0"/>
              <a:cs typeface="ヒラギノ角ゴ ProN W6" charset="0"/>
            </a:endParaRPr>
          </a:p>
        </p:txBody>
      </p:sp>
      <p:sp>
        <p:nvSpPr>
          <p:cNvPr id="6" name="Slide Number Placeholder 3"/>
          <p:cNvSpPr>
            <a:spLocks noGrp="1"/>
          </p:cNvSpPr>
          <p:nvPr>
            <p:ph type="sldNum" sz="quarter" idx="13"/>
          </p:nvPr>
        </p:nvSpPr>
        <p:spPr>
          <a:xfrm>
            <a:off x="8650288" y="565150"/>
            <a:ext cx="254000" cy="311150"/>
          </a:xfrm>
        </p:spPr>
        <p:txBody>
          <a:bodyPr/>
          <a:lstStyle/>
          <a:p>
            <a:pPr>
              <a:defRPr/>
            </a:pPr>
            <a:fld id="{6F4A1B40-4074-4A43-A415-862C3E2C2127}" type="slidenum">
              <a:rPr lang="en-US"/>
              <a:pPr>
                <a:defRPr/>
              </a:pPr>
              <a:t>2</a:t>
            </a:fld>
            <a:endParaRPr lang="en-US"/>
          </a:p>
        </p:txBody>
      </p:sp>
      <p:sp>
        <p:nvSpPr>
          <p:cNvPr id="7" name="Content Placeholder 3"/>
          <p:cNvSpPr>
            <a:spLocks noGrp="1"/>
          </p:cNvSpPr>
          <p:nvPr>
            <p:ph sz="quarter" idx="11"/>
          </p:nvPr>
        </p:nvSpPr>
        <p:spPr>
          <a:xfrm>
            <a:off x="371475" y="526832"/>
            <a:ext cx="6400800" cy="304800"/>
          </a:xfrm>
        </p:spPr>
        <p:txBody>
          <a:bodyPr wrap="square" lIns="91440" tIns="45720" rIns="91440" bIns="45720" numCol="1" anchor="t" anchorCtr="0" compatLnSpc="1">
            <a:prstTxWarp prst="textNoShape">
              <a:avLst/>
            </a:prstTxWarp>
          </a:bodyPr>
          <a:lstStyle/>
          <a:p>
            <a:pPr marL="0" indent="0">
              <a:buNone/>
            </a:pPr>
            <a:r>
              <a:rPr lang="en-US" cap="none" dirty="0" smtClean="0">
                <a:latin typeface="PFDinTextCompPro-Bold" charset="0"/>
                <a:ea typeface="ヒラギノ角ゴ ProN W3" charset="0"/>
                <a:cs typeface="ヒラギノ角ゴ ProN W3" charset="0"/>
              </a:rPr>
              <a:t>AGENDA</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31818877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2" descr="C:\Users\josdavis\Documents\Personal\DAT3_Offline\gini.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2537" y="1257300"/>
            <a:ext cx="4288643" cy="3200400"/>
          </a:xfrm>
          <a:prstGeom prst="rect">
            <a:avLst/>
          </a:prstGeom>
          <a:solidFill>
            <a:schemeClr val="bg1"/>
          </a:solidFill>
          <a:ln w="28575">
            <a:noFill/>
          </a:ln>
          <a:extLst/>
        </p:spPr>
      </p:pic>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The Gini index</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20</a:t>
            </a:fld>
            <a:endParaRPr lang="en-US"/>
          </a:p>
        </p:txBody>
      </p:sp>
      <p:sp>
        <p:nvSpPr>
          <p:cNvPr id="33" name="Rectangle 32"/>
          <p:cNvSpPr/>
          <p:nvPr/>
        </p:nvSpPr>
        <p:spPr>
          <a:xfrm>
            <a:off x="414337" y="1104900"/>
            <a:ext cx="4800600" cy="3970318"/>
          </a:xfrm>
          <a:prstGeom prst="rect">
            <a:avLst/>
          </a:prstGeom>
        </p:spPr>
        <p:txBody>
          <a:bodyPr wrap="square">
            <a:spAutoFit/>
          </a:bodyPr>
          <a:lstStyle/>
          <a:p>
            <a:pPr marL="342900" indent="-342900" algn="l">
              <a:buFont typeface="Arial"/>
              <a:buChar char="•"/>
            </a:pPr>
            <a:r>
              <a:rPr lang="en-US" sz="1800" dirty="0" smtClean="0">
                <a:solidFill>
                  <a:prstClr val="black"/>
                </a:solidFill>
                <a:latin typeface="Arial" panose="020B0604020202020204" pitchFamily="34" charset="0"/>
                <a:cs typeface="Arial" panose="020B0604020202020204" pitchFamily="34" charset="0"/>
              </a:rPr>
              <a:t>A </a:t>
            </a:r>
            <a:r>
              <a:rPr lang="en-US" sz="1800" dirty="0">
                <a:solidFill>
                  <a:prstClr val="black"/>
                </a:solidFill>
                <a:latin typeface="Arial" panose="020B0604020202020204" pitchFamily="34" charset="0"/>
                <a:cs typeface="Arial" panose="020B0604020202020204" pitchFamily="34" charset="0"/>
              </a:rPr>
              <a:t>Gini index of 0.5 indicates equal representation between both classes, and a Gini index of 0 indicates perfect separation between classes </a:t>
            </a:r>
            <a:r>
              <a:rPr lang="en-US" sz="1800" dirty="0" smtClean="0">
                <a:solidFill>
                  <a:prstClr val="black"/>
                </a:solidFill>
                <a:latin typeface="Arial" panose="020B0604020202020204" pitchFamily="34" charset="0"/>
                <a:cs typeface="Arial" panose="020B0604020202020204" pitchFamily="34" charset="0"/>
              </a:rPr>
              <a:t>(perfect </a:t>
            </a:r>
            <a:r>
              <a:rPr lang="en-US" sz="1800" dirty="0">
                <a:solidFill>
                  <a:prstClr val="black"/>
                </a:solidFill>
                <a:latin typeface="Arial" panose="020B0604020202020204" pitchFamily="34" charset="0"/>
                <a:cs typeface="Arial" panose="020B0604020202020204" pitchFamily="34" charset="0"/>
              </a:rPr>
              <a:t>purity</a:t>
            </a:r>
            <a:r>
              <a:rPr lang="en-US" sz="1800" dirty="0" smtClean="0">
                <a:solidFill>
                  <a:prstClr val="black"/>
                </a:solidFill>
                <a:latin typeface="Arial" panose="020B0604020202020204" pitchFamily="34" charset="0"/>
                <a:cs typeface="Arial" panose="020B0604020202020204" pitchFamily="34" charset="0"/>
              </a:rPr>
              <a:t>).</a:t>
            </a:r>
          </a:p>
          <a:p>
            <a:pPr marL="342900" indent="-342900" algn="l">
              <a:buFont typeface="Arial"/>
              <a:buChar char="•"/>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Arial"/>
              <a:buChar char="•"/>
            </a:pPr>
            <a:r>
              <a:rPr lang="en-US" sz="1800" dirty="0" smtClean="0">
                <a:solidFill>
                  <a:prstClr val="black"/>
                </a:solidFill>
                <a:latin typeface="Arial" panose="020B0604020202020204" pitchFamily="34" charset="0"/>
                <a:cs typeface="Arial" panose="020B0604020202020204" pitchFamily="34" charset="0"/>
              </a:rPr>
              <a:t>The split with the lowest Gini impurity gets ‘chosen’ at each step of the tree’s construction.</a:t>
            </a:r>
          </a:p>
          <a:p>
            <a:pPr marL="342900" indent="-342900" algn="l">
              <a:buFont typeface="Arial"/>
              <a:buChar char="•"/>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Arial"/>
              <a:buChar char="•"/>
            </a:pPr>
            <a:r>
              <a:rPr lang="en-US" sz="1800" dirty="0" smtClean="0">
                <a:solidFill>
                  <a:prstClr val="black"/>
                </a:solidFill>
                <a:latin typeface="Arial" panose="020B0604020202020204" pitchFamily="34" charset="0"/>
                <a:cs typeface="Arial" panose="020B0604020202020204" pitchFamily="34" charset="0"/>
              </a:rPr>
              <a:t>Nodes typically stop being created once additional splits do not improve Gini purity beyond the level it is already at (say, 0.01).</a:t>
            </a:r>
            <a:endParaRPr lang="en-US" sz="1800" dirty="0" smtClean="0">
              <a:latin typeface="Helvetica"/>
              <a:cs typeface="Helvetica"/>
            </a:endParaRPr>
          </a:p>
        </p:txBody>
      </p:sp>
    </p:spTree>
    <p:extLst>
      <p:ext uri="{BB962C8B-B14F-4D97-AF65-F5344CB8AC3E}">
        <p14:creationId xmlns:p14="http://schemas.microsoft.com/office/powerpoint/2010/main" val="195336402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The algorithm, in full</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21</a:t>
            </a:fld>
            <a:endParaRPr lang="en-US"/>
          </a:p>
        </p:txBody>
      </p:sp>
      <p:sp>
        <p:nvSpPr>
          <p:cNvPr id="33" name="Rectangle 32"/>
          <p:cNvSpPr/>
          <p:nvPr/>
        </p:nvSpPr>
        <p:spPr>
          <a:xfrm>
            <a:off x="414337" y="1104900"/>
            <a:ext cx="8458200" cy="4247317"/>
          </a:xfrm>
          <a:prstGeom prst="rect">
            <a:avLst/>
          </a:prstGeom>
        </p:spPr>
        <p:txBody>
          <a:bodyPr wrap="square">
            <a:spAutoFit/>
          </a:bodyPr>
          <a:lstStyle/>
          <a:p>
            <a:pPr marL="342900" indent="-342900" algn="l">
              <a:buFont typeface="+mj-lt"/>
              <a:buAutoNum type="arabicPeriod"/>
            </a:pPr>
            <a:r>
              <a:rPr lang="en-US" sz="1800" dirty="0" smtClean="0">
                <a:solidFill>
                  <a:prstClr val="black"/>
                </a:solidFill>
                <a:latin typeface="Arial" panose="020B0604020202020204" pitchFamily="34" charset="0"/>
                <a:cs typeface="Arial" panose="020B0604020202020204" pitchFamily="34" charset="0"/>
              </a:rPr>
              <a:t>Calculate </a:t>
            </a:r>
            <a:r>
              <a:rPr lang="en-US" sz="1800" dirty="0">
                <a:solidFill>
                  <a:prstClr val="black"/>
                </a:solidFill>
                <a:latin typeface="Arial" panose="020B0604020202020204" pitchFamily="34" charset="0"/>
                <a:cs typeface="Arial" panose="020B0604020202020204" pitchFamily="34" charset="0"/>
              </a:rPr>
              <a:t>the purity of the </a:t>
            </a:r>
            <a:r>
              <a:rPr lang="en-US" sz="1800" dirty="0" smtClean="0">
                <a:solidFill>
                  <a:prstClr val="black"/>
                </a:solidFill>
                <a:latin typeface="Arial" panose="020B0604020202020204" pitchFamily="34" charset="0"/>
                <a:cs typeface="Arial" panose="020B0604020202020204" pitchFamily="34" charset="0"/>
              </a:rPr>
              <a:t>data</a:t>
            </a:r>
          </a:p>
          <a:p>
            <a:pPr marL="342900" indent="-342900" algn="l">
              <a:buFont typeface="+mj-lt"/>
              <a:buAutoNum type="arabicPeriod"/>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mj-lt"/>
              <a:buAutoNum type="arabicPeriod"/>
            </a:pPr>
            <a:r>
              <a:rPr lang="en-US" sz="1800" dirty="0" smtClean="0">
                <a:solidFill>
                  <a:prstClr val="black"/>
                </a:solidFill>
                <a:latin typeface="Arial" panose="020B0604020202020204" pitchFamily="34" charset="0"/>
                <a:cs typeface="Arial" panose="020B0604020202020204" pitchFamily="34" charset="0"/>
              </a:rPr>
              <a:t>Select </a:t>
            </a:r>
            <a:r>
              <a:rPr lang="en-US" sz="1800" dirty="0">
                <a:solidFill>
                  <a:prstClr val="black"/>
                </a:solidFill>
                <a:latin typeface="Arial" panose="020B0604020202020204" pitchFamily="34" charset="0"/>
                <a:cs typeface="Arial" panose="020B0604020202020204" pitchFamily="34" charset="0"/>
              </a:rPr>
              <a:t>a candidate </a:t>
            </a:r>
            <a:r>
              <a:rPr lang="en-US" sz="1800" dirty="0" smtClean="0">
                <a:solidFill>
                  <a:prstClr val="black"/>
                </a:solidFill>
                <a:latin typeface="Arial" panose="020B0604020202020204" pitchFamily="34" charset="0"/>
                <a:cs typeface="Arial" panose="020B0604020202020204" pitchFamily="34" charset="0"/>
              </a:rPr>
              <a:t>split</a:t>
            </a:r>
          </a:p>
          <a:p>
            <a:pPr marL="342900" indent="-342900" algn="l">
              <a:buFont typeface="+mj-lt"/>
              <a:buAutoNum type="arabicPeriod"/>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mj-lt"/>
              <a:buAutoNum type="arabicPeriod"/>
            </a:pPr>
            <a:r>
              <a:rPr lang="en-US" sz="1800" dirty="0" smtClean="0">
                <a:solidFill>
                  <a:prstClr val="black"/>
                </a:solidFill>
                <a:latin typeface="Arial" panose="020B0604020202020204" pitchFamily="34" charset="0"/>
                <a:cs typeface="Arial" panose="020B0604020202020204" pitchFamily="34" charset="0"/>
              </a:rPr>
              <a:t>Calculate </a:t>
            </a:r>
            <a:r>
              <a:rPr lang="en-US" sz="1800" dirty="0">
                <a:solidFill>
                  <a:prstClr val="black"/>
                </a:solidFill>
                <a:latin typeface="Arial" panose="020B0604020202020204" pitchFamily="34" charset="0"/>
                <a:cs typeface="Arial" panose="020B0604020202020204" pitchFamily="34" charset="0"/>
              </a:rPr>
              <a:t>the purity of the data after the </a:t>
            </a:r>
            <a:r>
              <a:rPr lang="en-US" sz="1800" dirty="0" smtClean="0">
                <a:solidFill>
                  <a:prstClr val="black"/>
                </a:solidFill>
                <a:latin typeface="Arial" panose="020B0604020202020204" pitchFamily="34" charset="0"/>
                <a:cs typeface="Arial" panose="020B0604020202020204" pitchFamily="34" charset="0"/>
              </a:rPr>
              <a:t>split</a:t>
            </a:r>
          </a:p>
          <a:p>
            <a:pPr marL="342900" indent="-342900" algn="l">
              <a:buFont typeface="+mj-lt"/>
              <a:buAutoNum type="arabicPeriod"/>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mj-lt"/>
              <a:buAutoNum type="arabicPeriod"/>
            </a:pPr>
            <a:r>
              <a:rPr lang="en-US" sz="1800" dirty="0" smtClean="0">
                <a:solidFill>
                  <a:prstClr val="black"/>
                </a:solidFill>
                <a:latin typeface="Arial" panose="020B0604020202020204" pitchFamily="34" charset="0"/>
                <a:cs typeface="Arial" panose="020B0604020202020204" pitchFamily="34" charset="0"/>
              </a:rPr>
              <a:t>Repeat </a:t>
            </a:r>
            <a:r>
              <a:rPr lang="en-US" sz="1800" dirty="0">
                <a:solidFill>
                  <a:prstClr val="black"/>
                </a:solidFill>
                <a:latin typeface="Arial" panose="020B0604020202020204" pitchFamily="34" charset="0"/>
                <a:cs typeface="Arial" panose="020B0604020202020204" pitchFamily="34" charset="0"/>
              </a:rPr>
              <a:t>for all </a:t>
            </a:r>
            <a:r>
              <a:rPr lang="en-US" sz="1800" dirty="0" smtClean="0">
                <a:solidFill>
                  <a:prstClr val="black"/>
                </a:solidFill>
                <a:latin typeface="Arial" panose="020B0604020202020204" pitchFamily="34" charset="0"/>
                <a:cs typeface="Arial" panose="020B0604020202020204" pitchFamily="34" charset="0"/>
              </a:rPr>
              <a:t>variables</a:t>
            </a:r>
          </a:p>
          <a:p>
            <a:pPr marL="342900" indent="-342900" algn="l">
              <a:buFont typeface="+mj-lt"/>
              <a:buAutoNum type="arabicPeriod"/>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mj-lt"/>
              <a:buAutoNum type="arabicPeriod"/>
            </a:pPr>
            <a:r>
              <a:rPr lang="en-US" sz="1800" dirty="0" smtClean="0">
                <a:solidFill>
                  <a:prstClr val="black"/>
                </a:solidFill>
                <a:latin typeface="Arial" panose="020B0604020202020204" pitchFamily="34" charset="0"/>
                <a:cs typeface="Arial" panose="020B0604020202020204" pitchFamily="34" charset="0"/>
              </a:rPr>
              <a:t>Choose </a:t>
            </a:r>
            <a:r>
              <a:rPr lang="en-US" sz="1800" dirty="0">
                <a:solidFill>
                  <a:prstClr val="black"/>
                </a:solidFill>
                <a:latin typeface="Arial" panose="020B0604020202020204" pitchFamily="34" charset="0"/>
                <a:cs typeface="Arial" panose="020B0604020202020204" pitchFamily="34" charset="0"/>
              </a:rPr>
              <a:t>the variable with the greatest </a:t>
            </a:r>
            <a:r>
              <a:rPr lang="en-US" sz="1800" dirty="0" smtClean="0">
                <a:solidFill>
                  <a:prstClr val="black"/>
                </a:solidFill>
                <a:latin typeface="Arial" panose="020B0604020202020204" pitchFamily="34" charset="0"/>
                <a:cs typeface="Arial" panose="020B0604020202020204" pitchFamily="34" charset="0"/>
              </a:rPr>
              <a:t>decrease in </a:t>
            </a:r>
            <a:r>
              <a:rPr lang="en-US" sz="1800" dirty="0" smtClean="0">
                <a:solidFill>
                  <a:prstClr val="black"/>
                </a:solidFill>
                <a:latin typeface="Arial" panose="020B0604020202020204" pitchFamily="34" charset="0"/>
                <a:cs typeface="Arial" panose="020B0604020202020204" pitchFamily="34" charset="0"/>
              </a:rPr>
              <a:t>purity and add it to the tree</a:t>
            </a:r>
          </a:p>
          <a:p>
            <a:pPr marL="342900" indent="-342900" algn="l">
              <a:buFont typeface="+mj-lt"/>
              <a:buAutoNum type="arabicPeriod"/>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mj-lt"/>
              <a:buAutoNum type="arabicPeriod"/>
            </a:pPr>
            <a:r>
              <a:rPr lang="en-US" sz="1800" dirty="0" smtClean="0">
                <a:solidFill>
                  <a:prstClr val="black"/>
                </a:solidFill>
                <a:latin typeface="Arial" panose="020B0604020202020204" pitchFamily="34" charset="0"/>
                <a:cs typeface="Arial" panose="020B0604020202020204" pitchFamily="34" charset="0"/>
              </a:rPr>
              <a:t>Repeat </a:t>
            </a:r>
            <a:r>
              <a:rPr lang="en-US" sz="1800" dirty="0">
                <a:solidFill>
                  <a:prstClr val="black"/>
                </a:solidFill>
                <a:latin typeface="Arial" panose="020B0604020202020204" pitchFamily="34" charset="0"/>
                <a:cs typeface="Arial" panose="020B0604020202020204" pitchFamily="34" charset="0"/>
              </a:rPr>
              <a:t>for each split until some stop criteria is met </a:t>
            </a:r>
            <a:endParaRPr lang="en-US" sz="1800" dirty="0" smtClean="0">
              <a:solidFill>
                <a:prstClr val="black"/>
              </a:solidFill>
              <a:latin typeface="Arial" panose="020B0604020202020204" pitchFamily="34" charset="0"/>
              <a:cs typeface="Arial" panose="020B0604020202020204" pitchFamily="34" charset="0"/>
            </a:endParaRPr>
          </a:p>
          <a:p>
            <a:pPr marL="342900" indent="-342900" algn="l">
              <a:buFont typeface="+mj-lt"/>
              <a:buAutoNum type="arabicPeriod"/>
            </a:pPr>
            <a:endParaRPr lang="en-US" sz="1800" dirty="0">
              <a:solidFill>
                <a:prstClr val="black"/>
              </a:solidFill>
              <a:latin typeface="Arial" panose="020B0604020202020204" pitchFamily="34" charset="0"/>
              <a:cs typeface="Arial" panose="020B0604020202020204" pitchFamily="34" charset="0"/>
            </a:endParaRPr>
          </a:p>
          <a:p>
            <a:pPr algn="l"/>
            <a:r>
              <a:rPr lang="en-US" sz="1800" dirty="0" smtClean="0">
                <a:solidFill>
                  <a:prstClr val="black"/>
                </a:solidFill>
                <a:latin typeface="Arial" panose="020B0604020202020204" pitchFamily="34" charset="0"/>
                <a:cs typeface="Arial" panose="020B0604020202020204" pitchFamily="34" charset="0"/>
              </a:rPr>
              <a:t>Now, let’s move on to a real-world example of a decision tree in action.</a:t>
            </a: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mj-lt"/>
              <a:buAutoNum type="arabicPeriod"/>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mj-lt"/>
              <a:buAutoNum type="arabicPeriod"/>
            </a:pPr>
            <a:endParaRPr lang="en-US" sz="1800" dirty="0" smtClean="0">
              <a:solidFill>
                <a:prstClr val="black"/>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8853800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Decision tree example</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22</a:t>
            </a:fld>
            <a:endParaRPr lang="en-US"/>
          </a:p>
        </p:txBody>
      </p:sp>
      <p:sp>
        <p:nvSpPr>
          <p:cNvPr id="6" name="Rectangle 5"/>
          <p:cNvSpPr/>
          <p:nvPr/>
        </p:nvSpPr>
        <p:spPr>
          <a:xfrm>
            <a:off x="414337" y="1104900"/>
            <a:ext cx="5029200" cy="2862323"/>
          </a:xfrm>
          <a:prstGeom prst="rect">
            <a:avLst/>
          </a:prstGeom>
        </p:spPr>
        <p:txBody>
          <a:bodyPr wrap="square">
            <a:spAutoFit/>
          </a:bodyPr>
          <a:lstStyle/>
          <a:p>
            <a:pPr marL="342900" indent="-342900" algn="l">
              <a:buFont typeface="Arial"/>
              <a:buChar char="•"/>
            </a:pPr>
            <a:r>
              <a:rPr lang="en-US" sz="1800" dirty="0" smtClean="0">
                <a:latin typeface="Helvetica"/>
                <a:cs typeface="Helvetica"/>
              </a:rPr>
              <a:t>Say you are calculating whether or not a passenger on the Titanic survived the ship’s sinking.</a:t>
            </a:r>
          </a:p>
          <a:p>
            <a:pPr marL="342900" indent="-342900" algn="l">
              <a:buFont typeface="Arial"/>
              <a:buChar char="•"/>
            </a:pPr>
            <a:endParaRPr lang="en-US" sz="1800" dirty="0">
              <a:latin typeface="Helvetica"/>
              <a:cs typeface="Helvetica"/>
            </a:endParaRPr>
          </a:p>
          <a:p>
            <a:pPr marL="342900" indent="-342900" algn="l">
              <a:buFont typeface="Arial"/>
              <a:buChar char="•"/>
            </a:pPr>
            <a:r>
              <a:rPr lang="en-US" sz="1800" dirty="0" smtClean="0">
                <a:latin typeface="Helvetica"/>
                <a:cs typeface="Helvetica"/>
              </a:rPr>
              <a:t>Before your first split, the distribution of the response feature is to the right.</a:t>
            </a:r>
          </a:p>
          <a:p>
            <a:pPr marL="342900" indent="-342900" algn="l">
              <a:buFont typeface="Arial"/>
              <a:buChar char="•"/>
            </a:pPr>
            <a:endParaRPr lang="en-US" sz="1800" dirty="0">
              <a:latin typeface="Helvetica"/>
              <a:cs typeface="Helvetica"/>
            </a:endParaRPr>
          </a:p>
          <a:p>
            <a:pPr marL="342900" indent="-342900" algn="l">
              <a:buFont typeface="Arial"/>
              <a:buChar char="•"/>
            </a:pPr>
            <a:r>
              <a:rPr lang="en-US" sz="1800" dirty="0" smtClean="0">
                <a:latin typeface="Helvetica"/>
                <a:cs typeface="Helvetica"/>
              </a:rPr>
              <a:t>The Gini coefficient for the data is:</a:t>
            </a:r>
          </a:p>
          <a:p>
            <a:pPr marL="671513" lvl="1" indent="-342900" algn="l">
              <a:buFont typeface="Arial"/>
              <a:buChar char="•"/>
            </a:pPr>
            <a:r>
              <a:rPr lang="en-US" sz="1800" dirty="0" smtClean="0">
                <a:latin typeface="Helvetica"/>
                <a:cs typeface="Helvetica"/>
              </a:rPr>
              <a:t>1 - (10/25)^2  - (15/25)^2 = 0.48</a:t>
            </a:r>
          </a:p>
          <a:p>
            <a:pPr marL="342900" indent="-342900" algn="l">
              <a:buFont typeface="Arial"/>
              <a:buChar char="•"/>
            </a:pPr>
            <a:endParaRPr lang="en-US" sz="1800" dirty="0" smtClean="0">
              <a:latin typeface="Helvetica"/>
              <a:cs typeface="Helvetica"/>
            </a:endParaRPr>
          </a:p>
        </p:txBody>
      </p:sp>
      <p:graphicFrame>
        <p:nvGraphicFramePr>
          <p:cNvPr id="9" name="Table 8"/>
          <p:cNvGraphicFramePr>
            <a:graphicFrameLocks noGrp="1"/>
          </p:cNvGraphicFramePr>
          <p:nvPr>
            <p:extLst>
              <p:ext uri="{D42A27DB-BD31-4B8C-83A1-F6EECF244321}">
                <p14:modId xmlns:p14="http://schemas.microsoft.com/office/powerpoint/2010/main" val="1162055528"/>
              </p:ext>
            </p:extLst>
          </p:nvPr>
        </p:nvGraphicFramePr>
        <p:xfrm>
          <a:off x="5976937" y="2019300"/>
          <a:ext cx="2759034" cy="1371600"/>
        </p:xfrm>
        <a:graphic>
          <a:graphicData uri="http://schemas.openxmlformats.org/drawingml/2006/table">
            <a:tbl>
              <a:tblPr firstRow="1" bandRow="1">
                <a:tableStyleId>{5C22544A-7EE6-4342-B048-85BDC9FD1C3A}</a:tableStyleId>
              </a:tblPr>
              <a:tblGrid>
                <a:gridCol w="1851196"/>
                <a:gridCol w="907838"/>
              </a:tblGrid>
              <a:tr h="457200">
                <a:tc>
                  <a:txBody>
                    <a:bodyPr/>
                    <a:lstStyle/>
                    <a:p>
                      <a:r>
                        <a:rPr lang="en-US" sz="1800" b="1" dirty="0" smtClean="0">
                          <a:latin typeface="Helvetica"/>
                          <a:cs typeface="Helvetica"/>
                        </a:rPr>
                        <a:t>Before Split</a:t>
                      </a:r>
                      <a:endParaRPr lang="en-US" sz="1800" b="1" dirty="0">
                        <a:latin typeface="Helvetica"/>
                        <a:cs typeface="Helvetica"/>
                      </a:endParaRPr>
                    </a:p>
                  </a:txBody>
                  <a:tcPr anchor="ctr">
                    <a:lnL w="12700" cap="flat" cmpd="sng" algn="ctr">
                      <a:solidFill>
                        <a:schemeClr val="tx1"/>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US" sz="1800" b="1" dirty="0" smtClean="0">
                          <a:latin typeface="Helvetica"/>
                          <a:cs typeface="Helvetica"/>
                        </a:rPr>
                        <a:t>All</a:t>
                      </a:r>
                      <a:endParaRPr lang="en-US" sz="1800" b="1" dirty="0">
                        <a:latin typeface="Helvetica"/>
                        <a:cs typeface="Helvetica"/>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457200">
                <a:tc>
                  <a:txBody>
                    <a:bodyPr/>
                    <a:lstStyle/>
                    <a:p>
                      <a:r>
                        <a:rPr lang="en-US" sz="1800" b="1" dirty="0" smtClean="0">
                          <a:latin typeface="Helvetica"/>
                          <a:cs typeface="Helvetica"/>
                        </a:rPr>
                        <a:t>Survived</a:t>
                      </a:r>
                      <a:endParaRPr lang="en-US" sz="1800" b="1" dirty="0">
                        <a:latin typeface="Helvetica"/>
                        <a:cs typeface="Helvetica"/>
                      </a:endParaRPr>
                    </a:p>
                  </a:txBody>
                  <a:tcPr anchor="ctr">
                    <a:lnL w="12700" cap="flat" cmpd="sng" algn="ctr">
                      <a:solidFill>
                        <a:schemeClr val="tx1"/>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solidFill>
                  </a:tcPr>
                </a:tc>
                <a:tc>
                  <a:txBody>
                    <a:bodyPr/>
                    <a:lstStyle/>
                    <a:p>
                      <a:pPr algn="ctr"/>
                      <a:r>
                        <a:rPr lang="en-US" sz="1800" b="1" dirty="0" smtClean="0">
                          <a:latin typeface="Helvetica"/>
                          <a:cs typeface="Helvetica"/>
                        </a:rPr>
                        <a:t>10</a:t>
                      </a:r>
                      <a:endParaRPr lang="en-US" sz="1800" b="1" dirty="0">
                        <a:latin typeface="Helvetica"/>
                        <a:cs typeface="Helvetica"/>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solidFill>
                  </a:tcPr>
                </a:tc>
              </a:tr>
              <a:tr h="457200">
                <a:tc>
                  <a:txBody>
                    <a:bodyPr/>
                    <a:lstStyle/>
                    <a:p>
                      <a:r>
                        <a:rPr lang="en-US" sz="1800" b="1" dirty="0" smtClean="0">
                          <a:latin typeface="Helvetica"/>
                          <a:cs typeface="Helvetica"/>
                        </a:rPr>
                        <a:t>Died</a:t>
                      </a:r>
                      <a:endParaRPr lang="en-US" sz="1800" b="1" dirty="0">
                        <a:latin typeface="Helvetica"/>
                        <a:cs typeface="Helvetica"/>
                      </a:endParaRPr>
                    </a:p>
                  </a:txBody>
                  <a:tcPr anchor="ctr">
                    <a:lnL w="12700" cap="flat" cmpd="sng" algn="ctr">
                      <a:solidFill>
                        <a:schemeClr val="tx1"/>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b="1" dirty="0" smtClean="0">
                          <a:latin typeface="Helvetica"/>
                          <a:cs typeface="Helvetica"/>
                        </a:rPr>
                        <a:t>15</a:t>
                      </a:r>
                      <a:endParaRPr lang="en-US" sz="1800" b="1" dirty="0">
                        <a:latin typeface="Helvetica"/>
                        <a:cs typeface="Helvetica"/>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418117039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z="1800" dirty="0" smtClean="0">
                <a:latin typeface="Helvetica"/>
                <a:cs typeface="Helvetica"/>
              </a:rPr>
              <a:t>Decision tree example</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sz="1800">
                <a:latin typeface="Helvetica"/>
                <a:cs typeface="Helvetica"/>
              </a:rPr>
              <a:pPr>
                <a:defRPr/>
              </a:pPr>
              <a:t>23</a:t>
            </a:fld>
            <a:endParaRPr lang="en-US" sz="1800">
              <a:latin typeface="Helvetica"/>
              <a:cs typeface="Helvetica"/>
            </a:endParaRPr>
          </a:p>
        </p:txBody>
      </p:sp>
      <p:sp>
        <p:nvSpPr>
          <p:cNvPr id="6" name="Rectangle 5"/>
          <p:cNvSpPr/>
          <p:nvPr/>
        </p:nvSpPr>
        <p:spPr>
          <a:xfrm>
            <a:off x="414337" y="1104900"/>
            <a:ext cx="5029200" cy="4201151"/>
          </a:xfrm>
          <a:prstGeom prst="rect">
            <a:avLst/>
          </a:prstGeom>
        </p:spPr>
        <p:txBody>
          <a:bodyPr wrap="square">
            <a:spAutoFit/>
          </a:bodyPr>
          <a:lstStyle/>
          <a:p>
            <a:pPr marL="342900" indent="-342900" algn="l">
              <a:buFont typeface="Arial"/>
              <a:buChar char="•"/>
            </a:pPr>
            <a:r>
              <a:rPr lang="en-US" sz="1800" dirty="0" smtClean="0">
                <a:latin typeface="Helvetica"/>
                <a:cs typeface="Helvetica"/>
              </a:rPr>
              <a:t>Let’s do your first split (by gender). </a:t>
            </a:r>
          </a:p>
          <a:p>
            <a:pPr marL="342900" indent="-342900" algn="l">
              <a:buFont typeface="Arial"/>
              <a:buChar char="•"/>
            </a:pPr>
            <a:endParaRPr lang="en-US" sz="500" dirty="0">
              <a:latin typeface="Helvetica"/>
              <a:cs typeface="Helvetica"/>
            </a:endParaRPr>
          </a:p>
          <a:p>
            <a:pPr marL="342900" indent="-342900" algn="l">
              <a:buFont typeface="Arial"/>
              <a:buChar char="•"/>
            </a:pPr>
            <a:r>
              <a:rPr lang="en-US" sz="1800" dirty="0" smtClean="0">
                <a:latin typeface="Helvetica"/>
                <a:cs typeface="Helvetica"/>
              </a:rPr>
              <a:t>Among men, roughly 86% of passengers died, while among women, only 10% died.  Recall that in the overall dataset,  the death rate was 75%.</a:t>
            </a:r>
            <a:endParaRPr lang="en-US" sz="1800" dirty="0">
              <a:latin typeface="Helvetica"/>
              <a:cs typeface="Helvetica"/>
            </a:endParaRPr>
          </a:p>
          <a:p>
            <a:pPr marL="671512" lvl="2" indent="-342900" algn="l">
              <a:buFont typeface="Arial"/>
              <a:buChar char="•"/>
            </a:pPr>
            <a:r>
              <a:rPr lang="en-US" sz="1600" dirty="0" smtClean="0">
                <a:latin typeface="Helvetica"/>
                <a:cs typeface="Helvetica"/>
              </a:rPr>
              <a:t>Gini in the male group is                                  1 – (</a:t>
            </a:r>
            <a:r>
              <a:rPr lang="en-US" sz="1600" dirty="0">
                <a:latin typeface="Helvetica"/>
                <a:cs typeface="Helvetica"/>
              </a:rPr>
              <a:t>2</a:t>
            </a:r>
            <a:r>
              <a:rPr lang="en-US" sz="1600" dirty="0" smtClean="0">
                <a:latin typeface="Helvetica"/>
                <a:cs typeface="Helvetica"/>
              </a:rPr>
              <a:t>/15)</a:t>
            </a:r>
            <a:r>
              <a:rPr lang="en-US" sz="1600" dirty="0">
                <a:latin typeface="Helvetica"/>
                <a:cs typeface="Helvetica"/>
              </a:rPr>
              <a:t>^2  - </a:t>
            </a:r>
            <a:r>
              <a:rPr lang="en-US" sz="1600" dirty="0" smtClean="0">
                <a:latin typeface="Helvetica"/>
                <a:cs typeface="Helvetica"/>
              </a:rPr>
              <a:t>(13/15)</a:t>
            </a:r>
            <a:r>
              <a:rPr lang="en-US" sz="1600" dirty="0">
                <a:latin typeface="Helvetica"/>
                <a:cs typeface="Helvetica"/>
              </a:rPr>
              <a:t>^2 = </a:t>
            </a:r>
            <a:r>
              <a:rPr lang="en-US" sz="1600" dirty="0" smtClean="0">
                <a:latin typeface="Helvetica"/>
                <a:cs typeface="Helvetica"/>
              </a:rPr>
              <a:t>0.23</a:t>
            </a:r>
          </a:p>
          <a:p>
            <a:pPr marL="671512" lvl="2" indent="-342900" algn="l">
              <a:buFont typeface="Arial"/>
              <a:buChar char="•"/>
            </a:pPr>
            <a:r>
              <a:rPr lang="en-US" sz="1600" dirty="0" smtClean="0">
                <a:latin typeface="Helvetica"/>
                <a:cs typeface="Helvetica"/>
              </a:rPr>
              <a:t>Gini in the female group is                               1 </a:t>
            </a:r>
            <a:r>
              <a:rPr lang="en-US" sz="1600" dirty="0">
                <a:latin typeface="Helvetica"/>
                <a:cs typeface="Helvetica"/>
              </a:rPr>
              <a:t>– </a:t>
            </a:r>
            <a:r>
              <a:rPr lang="en-US" sz="1600" dirty="0" smtClean="0">
                <a:latin typeface="Helvetica"/>
                <a:cs typeface="Helvetica"/>
              </a:rPr>
              <a:t>(8/10)</a:t>
            </a:r>
            <a:r>
              <a:rPr lang="en-US" sz="1600" dirty="0">
                <a:latin typeface="Helvetica"/>
                <a:cs typeface="Helvetica"/>
              </a:rPr>
              <a:t>^2  - </a:t>
            </a:r>
            <a:r>
              <a:rPr lang="en-US" sz="1600" dirty="0" smtClean="0">
                <a:latin typeface="Helvetica"/>
                <a:cs typeface="Helvetica"/>
              </a:rPr>
              <a:t>(</a:t>
            </a:r>
            <a:r>
              <a:rPr lang="en-US" sz="1600" dirty="0">
                <a:latin typeface="Helvetica"/>
                <a:cs typeface="Helvetica"/>
              </a:rPr>
              <a:t>2</a:t>
            </a:r>
            <a:r>
              <a:rPr lang="en-US" sz="1600" dirty="0" smtClean="0">
                <a:latin typeface="Helvetica"/>
                <a:cs typeface="Helvetica"/>
              </a:rPr>
              <a:t>/10)</a:t>
            </a:r>
            <a:r>
              <a:rPr lang="en-US" sz="1600" dirty="0">
                <a:latin typeface="Helvetica"/>
                <a:cs typeface="Helvetica"/>
              </a:rPr>
              <a:t>^2 = </a:t>
            </a:r>
            <a:r>
              <a:rPr lang="en-US" sz="1600" dirty="0" smtClean="0">
                <a:latin typeface="Helvetica"/>
                <a:cs typeface="Helvetica"/>
              </a:rPr>
              <a:t>0.32</a:t>
            </a:r>
            <a:endParaRPr lang="en-US" sz="1600" dirty="0">
              <a:latin typeface="Helvetica"/>
              <a:cs typeface="Helvetica"/>
            </a:endParaRPr>
          </a:p>
          <a:p>
            <a:pPr algn="l"/>
            <a:endParaRPr lang="en-US" sz="500" dirty="0" smtClean="0">
              <a:latin typeface="Helvetica"/>
              <a:cs typeface="Helvetica"/>
            </a:endParaRPr>
          </a:p>
          <a:p>
            <a:pPr marL="342900" indent="-342900" algn="l">
              <a:buFont typeface="Arial"/>
              <a:buChar char="•"/>
            </a:pPr>
            <a:r>
              <a:rPr lang="en-US" sz="1800" dirty="0" smtClean="0">
                <a:latin typeface="Helvetica"/>
                <a:cs typeface="Helvetica"/>
              </a:rPr>
              <a:t>Overall average group Gini is                   </a:t>
            </a:r>
            <a:r>
              <a:rPr lang="en-US" sz="1600" dirty="0" smtClean="0">
                <a:latin typeface="Helvetica"/>
                <a:cs typeface="Helvetica"/>
              </a:rPr>
              <a:t>0.23 * (15</a:t>
            </a:r>
            <a:r>
              <a:rPr lang="en-US" sz="1600" dirty="0" smtClean="0">
                <a:latin typeface="Helvetica"/>
                <a:cs typeface="Helvetica"/>
              </a:rPr>
              <a:t>/25</a:t>
            </a:r>
            <a:r>
              <a:rPr lang="en-US" sz="1600" dirty="0" smtClean="0">
                <a:latin typeface="Helvetica"/>
                <a:cs typeface="Helvetica"/>
              </a:rPr>
              <a:t>) + 0.32 * (10</a:t>
            </a:r>
            <a:r>
              <a:rPr lang="en-US" sz="1600" dirty="0" smtClean="0">
                <a:latin typeface="Helvetica"/>
                <a:cs typeface="Helvetica"/>
              </a:rPr>
              <a:t>/25</a:t>
            </a:r>
            <a:r>
              <a:rPr lang="en-US" sz="1600" dirty="0" smtClean="0">
                <a:latin typeface="Helvetica"/>
                <a:cs typeface="Helvetica"/>
              </a:rPr>
              <a:t>) = 0.27</a:t>
            </a:r>
          </a:p>
          <a:p>
            <a:pPr marL="342900" indent="-342900" algn="l">
              <a:buFont typeface="Arial"/>
              <a:buChar char="•"/>
            </a:pPr>
            <a:endParaRPr lang="en-US" sz="500" dirty="0" smtClean="0">
              <a:latin typeface="Helvetica"/>
              <a:cs typeface="Helvetica"/>
            </a:endParaRPr>
          </a:p>
          <a:p>
            <a:pPr marL="342900" indent="-342900" algn="l">
              <a:buFont typeface="Arial"/>
              <a:buChar char="•"/>
            </a:pPr>
            <a:r>
              <a:rPr lang="en-US" sz="1800" b="1" dirty="0" smtClean="0">
                <a:latin typeface="Helvetica"/>
                <a:cs typeface="Helvetica"/>
              </a:rPr>
              <a:t>So, Gini went down, and the split        achieved its aim!</a:t>
            </a:r>
            <a:endParaRPr lang="en-US" sz="1800" b="1" dirty="0">
              <a:latin typeface="Helvetica"/>
              <a:cs typeface="Helvetica"/>
            </a:endParaRPr>
          </a:p>
          <a:p>
            <a:pPr marL="342900" indent="-342900" algn="l">
              <a:buFont typeface="Arial"/>
              <a:buChar char="•"/>
            </a:pPr>
            <a:endParaRPr lang="en-US" sz="1800" dirty="0" smtClean="0">
              <a:latin typeface="Helvetica"/>
              <a:cs typeface="Helvetica"/>
            </a:endParaRPr>
          </a:p>
        </p:txBody>
      </p:sp>
      <p:grpSp>
        <p:nvGrpSpPr>
          <p:cNvPr id="7" name="Group 6"/>
          <p:cNvGrpSpPr/>
          <p:nvPr/>
        </p:nvGrpSpPr>
        <p:grpSpPr>
          <a:xfrm>
            <a:off x="6815137" y="1181100"/>
            <a:ext cx="1292649" cy="702543"/>
            <a:chOff x="3925676" y="1447800"/>
            <a:chExt cx="1292649" cy="702543"/>
          </a:xfrm>
        </p:grpSpPr>
        <mc:AlternateContent xmlns:mc="http://schemas.openxmlformats.org/markup-compatibility/2006" xmlns:a14="http://schemas.microsoft.com/office/drawing/2010/main">
          <mc:Choice Requires="a14">
            <p:sp>
              <p:nvSpPr>
                <p:cNvPr id="10" name="TextBox 9"/>
                <p:cNvSpPr txBox="1"/>
                <p:nvPr/>
              </p:nvSpPr>
              <p:spPr>
                <a:xfrm>
                  <a:off x="3925676" y="1811789"/>
                  <a:ext cx="1292649" cy="338554"/>
                </a:xfrm>
                <a:prstGeom prst="rect">
                  <a:avLst/>
                </a:prstGeom>
                <a:solidFill>
                  <a:schemeClr val="bg1"/>
                </a:solidFill>
                <a:ln>
                  <a:solidFill>
                    <a:schemeClr val="tx1">
                      <a:lumMod val="75000"/>
                      <a:lumOff val="25000"/>
                    </a:schemeClr>
                  </a:solidFill>
                </a:ln>
              </p:spPr>
              <p:txBody>
                <a:bodyPr wrap="square" rtlCol="0">
                  <a:spAutoFit/>
                </a:bodyPr>
                <a:lstStyle>
                  <a:defPPr>
                    <a:defRPr lang="en-US"/>
                  </a:defPPr>
                  <a:lvl1pPr>
                    <a:defRPr sz="1400" b="0" i="1">
                      <a:latin typeface="Cambria Math"/>
                    </a:defRPr>
                  </a:lvl1pPr>
                </a:lstStyle>
                <a:p>
                  <a:endParaRPr lang="en-US" sz="1600" dirty="0">
                    <a:latin typeface="Helvetica"/>
                    <a:cs typeface="Helvetica"/>
                  </a:endParaRPr>
                </a:p>
              </p:txBody>
            </p:sp>
          </mc:Choice>
          <mc:Fallback xmlns="">
            <p:sp>
              <p:nvSpPr>
                <p:cNvPr id="10" name="TextBox 9"/>
                <p:cNvSpPr txBox="1">
                  <a:spLocks noRot="1" noChangeAspect="1" noMove="1" noResize="1" noEditPoints="1" noAdjustHandles="1" noChangeArrowheads="1" noChangeShapeType="1" noTextEdit="1"/>
                </p:cNvSpPr>
                <p:nvPr/>
              </p:nvSpPr>
              <p:spPr>
                <a:xfrm>
                  <a:off x="3925676" y="1811789"/>
                  <a:ext cx="1292649" cy="338554"/>
                </a:xfrm>
                <a:prstGeom prst="rect">
                  <a:avLst/>
                </a:prstGeom>
                <a:blipFill rotWithShape="1">
                  <a:blip r:embed="rId3"/>
                  <a:stretch>
                    <a:fillRect/>
                  </a:stretch>
                </a:blipFill>
                <a:ln>
                  <a:solidFill>
                    <a:schemeClr val="tx1">
                      <a:lumMod val="75000"/>
                      <a:lumOff val="25000"/>
                    </a:schemeClr>
                  </a:solidFill>
                </a:ln>
              </p:spPr>
              <p:txBody>
                <a:bodyPr/>
                <a:lstStyle/>
                <a:p>
                  <a:r>
                    <a:rPr lang="en-US">
                      <a:noFill/>
                    </a:rPr>
                    <a:t> </a:t>
                  </a:r>
                </a:p>
              </p:txBody>
            </p:sp>
          </mc:Fallback>
        </mc:AlternateContent>
        <p:sp>
          <p:nvSpPr>
            <p:cNvPr id="11" name="TextBox 10"/>
            <p:cNvSpPr txBox="1"/>
            <p:nvPr/>
          </p:nvSpPr>
          <p:spPr>
            <a:xfrm>
              <a:off x="3925676" y="1447800"/>
              <a:ext cx="1292649" cy="338554"/>
            </a:xfrm>
            <a:prstGeom prst="rect">
              <a:avLst/>
            </a:prstGeom>
            <a:solidFill>
              <a:schemeClr val="bg1">
                <a:lumMod val="75000"/>
              </a:schemeClr>
            </a:solidFill>
            <a:ln>
              <a:solidFill>
                <a:schemeClr val="tx1">
                  <a:lumMod val="75000"/>
                  <a:lumOff val="25000"/>
                </a:schemeClr>
              </a:solidFill>
            </a:ln>
          </p:spPr>
          <p:txBody>
            <a:bodyPr wrap="square" rtlCol="0">
              <a:spAutoFit/>
            </a:bodyPr>
            <a:lstStyle/>
            <a:p>
              <a:pPr algn="ctr"/>
              <a:r>
                <a:rPr lang="en-US" sz="1600" b="1" dirty="0" err="1" smtClean="0">
                  <a:solidFill>
                    <a:schemeClr val="tx1">
                      <a:lumMod val="85000"/>
                      <a:lumOff val="15000"/>
                    </a:schemeClr>
                  </a:solidFill>
                  <a:latin typeface="Helvetica"/>
                  <a:cs typeface="Helvetica"/>
                </a:rPr>
                <a:t>Gini</a:t>
              </a:r>
              <a:r>
                <a:rPr lang="en-US" sz="1600" b="1" baseline="-25000" dirty="0" err="1" smtClean="0">
                  <a:solidFill>
                    <a:schemeClr val="tx1">
                      <a:lumMod val="85000"/>
                      <a:lumOff val="15000"/>
                    </a:schemeClr>
                  </a:solidFill>
                  <a:latin typeface="Helvetica"/>
                  <a:cs typeface="Helvetica"/>
                </a:rPr>
                <a:t>O</a:t>
              </a:r>
              <a:endParaRPr lang="en-US" sz="1600" b="1" baseline="-25000" dirty="0" smtClean="0">
                <a:solidFill>
                  <a:schemeClr val="tx1">
                    <a:lumMod val="85000"/>
                    <a:lumOff val="15000"/>
                  </a:schemeClr>
                </a:solidFill>
                <a:latin typeface="Helvetica"/>
                <a:cs typeface="Helvetica"/>
              </a:endParaRPr>
            </a:p>
          </p:txBody>
        </p:sp>
      </p:grpSp>
      <p:sp>
        <p:nvSpPr>
          <p:cNvPr id="12" name="Bent Arrow 11"/>
          <p:cNvSpPr/>
          <p:nvPr/>
        </p:nvSpPr>
        <p:spPr bwMode="auto">
          <a:xfrm rot="5400000">
            <a:off x="7500937" y="2019300"/>
            <a:ext cx="2286000" cy="762000"/>
          </a:xfrm>
          <a:prstGeom prst="bentArrow">
            <a:avLst>
              <a:gd name="adj1" fmla="val 16896"/>
              <a:gd name="adj2" fmla="val 15545"/>
              <a:gd name="adj3" fmla="val 25000"/>
              <a:gd name="adj4" fmla="val 43750"/>
            </a:avLst>
          </a:prstGeom>
          <a:solidFill>
            <a:schemeClr val="accent1"/>
          </a:solidFill>
          <a:ln w="9525" cap="flat" cmpd="sng" algn="ctr">
            <a:solidFill>
              <a:srgbClr val="4066B2"/>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231775" marR="0" indent="-231775" algn="l" defTabSz="914400" rtl="0" eaLnBrk="1" fontAlgn="base" latinLnBrk="0" hangingPunct="1">
              <a:lnSpc>
                <a:spcPct val="106000"/>
              </a:lnSpc>
              <a:spcBef>
                <a:spcPct val="0"/>
              </a:spcBef>
              <a:spcAft>
                <a:spcPct val="0"/>
              </a:spcAft>
              <a:buClrTx/>
              <a:buSzTx/>
              <a:buFont typeface="Wingdings 2" pitchFamily="18" charset="2"/>
              <a:buNone/>
              <a:tabLst/>
            </a:pPr>
            <a:endParaRPr kumimoji="0" lang="en-US" sz="1800" b="0" i="0" u="none" strike="noStrike" cap="none" normalizeH="0" baseline="0" smtClean="0">
              <a:ln>
                <a:noFill/>
              </a:ln>
              <a:solidFill>
                <a:schemeClr val="tx1"/>
              </a:solidFill>
              <a:effectLst/>
              <a:latin typeface="Helvetica"/>
              <a:cs typeface="Helvetica"/>
            </a:endParaRPr>
          </a:p>
        </p:txBody>
      </p:sp>
      <p:sp>
        <p:nvSpPr>
          <p:cNvPr id="13" name="Bent Arrow 12"/>
          <p:cNvSpPr/>
          <p:nvPr/>
        </p:nvSpPr>
        <p:spPr bwMode="auto">
          <a:xfrm rot="16200000" flipH="1">
            <a:off x="5024437" y="1981200"/>
            <a:ext cx="2286000" cy="838200"/>
          </a:xfrm>
          <a:prstGeom prst="bentArrow">
            <a:avLst>
              <a:gd name="adj1" fmla="val 16896"/>
              <a:gd name="adj2" fmla="val 15545"/>
              <a:gd name="adj3" fmla="val 25000"/>
              <a:gd name="adj4" fmla="val 43750"/>
            </a:avLst>
          </a:prstGeom>
          <a:solidFill>
            <a:schemeClr val="accent1"/>
          </a:solidFill>
          <a:ln w="9525" cap="flat" cmpd="sng" algn="ctr">
            <a:solidFill>
              <a:srgbClr val="4066B2"/>
            </a:solid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231775" marR="0" indent="-231775" algn="l" defTabSz="914400" rtl="0" eaLnBrk="1" fontAlgn="base" latinLnBrk="0" hangingPunct="1">
              <a:lnSpc>
                <a:spcPct val="106000"/>
              </a:lnSpc>
              <a:spcBef>
                <a:spcPct val="0"/>
              </a:spcBef>
              <a:spcAft>
                <a:spcPct val="0"/>
              </a:spcAft>
              <a:buClrTx/>
              <a:buSzTx/>
              <a:buFont typeface="Wingdings 2" pitchFamily="18" charset="2"/>
              <a:buNone/>
              <a:tabLst/>
            </a:pPr>
            <a:endParaRPr kumimoji="0" lang="en-US" sz="1800" b="0" i="0" u="none" strike="noStrike" cap="none" normalizeH="0" baseline="0" smtClean="0">
              <a:ln>
                <a:noFill/>
              </a:ln>
              <a:solidFill>
                <a:schemeClr val="tx1"/>
              </a:solidFill>
              <a:effectLst/>
              <a:latin typeface="Helvetica"/>
              <a:cs typeface="Helvetica"/>
            </a:endParaRPr>
          </a:p>
        </p:txBody>
      </p:sp>
      <p:graphicFrame>
        <p:nvGraphicFramePr>
          <p:cNvPr id="14" name="Table 13"/>
          <p:cNvGraphicFramePr>
            <a:graphicFrameLocks noGrp="1"/>
          </p:cNvGraphicFramePr>
          <p:nvPr>
            <p:extLst>
              <p:ext uri="{D42A27DB-BD31-4B8C-83A1-F6EECF244321}">
                <p14:modId xmlns:p14="http://schemas.microsoft.com/office/powerpoint/2010/main" val="1436000489"/>
              </p:ext>
            </p:extLst>
          </p:nvPr>
        </p:nvGraphicFramePr>
        <p:xfrm>
          <a:off x="4757737" y="3695700"/>
          <a:ext cx="2057400" cy="1005840"/>
        </p:xfrm>
        <a:graphic>
          <a:graphicData uri="http://schemas.openxmlformats.org/drawingml/2006/table">
            <a:tbl>
              <a:tblPr firstRow="1" bandRow="1">
                <a:tableStyleId>{5C22544A-7EE6-4342-B048-85BDC9FD1C3A}</a:tableStyleId>
              </a:tblPr>
              <a:tblGrid>
                <a:gridCol w="1380429"/>
                <a:gridCol w="676971"/>
              </a:tblGrid>
              <a:tr h="304800">
                <a:tc>
                  <a:txBody>
                    <a:bodyPr/>
                    <a:lstStyle/>
                    <a:p>
                      <a:r>
                        <a:rPr lang="en-US" sz="1600" b="1" dirty="0" smtClean="0">
                          <a:latin typeface="Helvetica"/>
                          <a:cs typeface="Helvetica"/>
                        </a:rPr>
                        <a:t>Gender</a:t>
                      </a:r>
                      <a:endParaRPr lang="en-US" sz="1600" b="1" dirty="0">
                        <a:latin typeface="Helvetica"/>
                        <a:cs typeface="Helvetica"/>
                      </a:endParaRPr>
                    </a:p>
                  </a:txBody>
                  <a:tcPr anchor="ctr">
                    <a:lnL w="12700" cap="flat" cmpd="sng" algn="ctr">
                      <a:solidFill>
                        <a:schemeClr val="tx1"/>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US" sz="1600" b="1" dirty="0" smtClean="0">
                          <a:latin typeface="Helvetica"/>
                          <a:cs typeface="Helvetica"/>
                        </a:rPr>
                        <a:t>M</a:t>
                      </a:r>
                      <a:endParaRPr lang="en-US" sz="1600" b="1" dirty="0">
                        <a:latin typeface="Helvetica"/>
                        <a:cs typeface="Helvetica"/>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304800">
                <a:tc>
                  <a:txBody>
                    <a:bodyPr/>
                    <a:lstStyle/>
                    <a:p>
                      <a:r>
                        <a:rPr lang="en-US" sz="1600" b="1" dirty="0" smtClean="0">
                          <a:latin typeface="Helvetica"/>
                          <a:cs typeface="Helvetica"/>
                        </a:rPr>
                        <a:t>Survived</a:t>
                      </a:r>
                      <a:endParaRPr lang="en-US" sz="1600" b="1" dirty="0">
                        <a:latin typeface="Helvetica"/>
                        <a:cs typeface="Helvetica"/>
                      </a:endParaRPr>
                    </a:p>
                  </a:txBody>
                  <a:tcPr anchor="ctr">
                    <a:lnL w="12700" cap="flat" cmpd="sng" algn="ctr">
                      <a:solidFill>
                        <a:schemeClr val="tx1"/>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solidFill>
                  </a:tcPr>
                </a:tc>
                <a:tc>
                  <a:txBody>
                    <a:bodyPr/>
                    <a:lstStyle/>
                    <a:p>
                      <a:pPr algn="ctr"/>
                      <a:r>
                        <a:rPr lang="en-US" sz="1600" b="1" dirty="0" smtClean="0">
                          <a:latin typeface="Helvetica"/>
                          <a:cs typeface="Helvetica"/>
                        </a:rPr>
                        <a:t>2</a:t>
                      </a:r>
                      <a:endParaRPr lang="en-US" sz="1600" b="1" dirty="0">
                        <a:latin typeface="Helvetica"/>
                        <a:cs typeface="Helvetica"/>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solidFill>
                  </a:tcPr>
                </a:tc>
              </a:tr>
              <a:tr h="304800">
                <a:tc>
                  <a:txBody>
                    <a:bodyPr/>
                    <a:lstStyle/>
                    <a:p>
                      <a:r>
                        <a:rPr lang="en-US" sz="1600" b="1" dirty="0" smtClean="0">
                          <a:latin typeface="Helvetica"/>
                          <a:cs typeface="Helvetica"/>
                        </a:rPr>
                        <a:t>Died</a:t>
                      </a:r>
                      <a:endParaRPr lang="en-US" sz="1600" b="1" dirty="0">
                        <a:latin typeface="Helvetica"/>
                        <a:cs typeface="Helvetica"/>
                      </a:endParaRPr>
                    </a:p>
                  </a:txBody>
                  <a:tcPr anchor="ctr">
                    <a:lnL w="12700" cap="flat" cmpd="sng" algn="ctr">
                      <a:solidFill>
                        <a:schemeClr val="tx1"/>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1" dirty="0" smtClean="0">
                          <a:latin typeface="Helvetica"/>
                          <a:cs typeface="Helvetica"/>
                        </a:rPr>
                        <a:t>13</a:t>
                      </a:r>
                      <a:endParaRPr lang="en-US" sz="1600" b="1" dirty="0">
                        <a:latin typeface="Helvetica"/>
                        <a:cs typeface="Helvetica"/>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pic>
        <p:nvPicPr>
          <p:cNvPr id="15"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56793" t="14529" r="26551" b="62115"/>
          <a:stretch/>
        </p:blipFill>
        <p:spPr bwMode="auto">
          <a:xfrm>
            <a:off x="6510337" y="2095500"/>
            <a:ext cx="1726326" cy="1361761"/>
          </a:xfrm>
          <a:prstGeom prst="rect">
            <a:avLst/>
          </a:prstGeom>
          <a:solidFill>
            <a:schemeClr val="bg1"/>
          </a:solidFill>
          <a:ln w="28575">
            <a:solidFill>
              <a:schemeClr val="bg1">
                <a:lumMod val="75000"/>
              </a:schemeClr>
            </a:solidFill>
          </a:ln>
          <a:extLs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17" name="Table 16"/>
          <p:cNvGraphicFramePr>
            <a:graphicFrameLocks noGrp="1"/>
          </p:cNvGraphicFramePr>
          <p:nvPr>
            <p:extLst>
              <p:ext uri="{D42A27DB-BD31-4B8C-83A1-F6EECF244321}">
                <p14:modId xmlns:p14="http://schemas.microsoft.com/office/powerpoint/2010/main" val="4058317571"/>
              </p:ext>
            </p:extLst>
          </p:nvPr>
        </p:nvGraphicFramePr>
        <p:xfrm>
          <a:off x="7119937" y="3695700"/>
          <a:ext cx="2083132" cy="1005840"/>
        </p:xfrm>
        <a:graphic>
          <a:graphicData uri="http://schemas.openxmlformats.org/drawingml/2006/table">
            <a:tbl>
              <a:tblPr firstRow="1" bandRow="1">
                <a:tableStyleId>{5C22544A-7EE6-4342-B048-85BDC9FD1C3A}</a:tableStyleId>
              </a:tblPr>
              <a:tblGrid>
                <a:gridCol w="1397694"/>
                <a:gridCol w="685438"/>
              </a:tblGrid>
              <a:tr h="266938">
                <a:tc>
                  <a:txBody>
                    <a:bodyPr/>
                    <a:lstStyle/>
                    <a:p>
                      <a:r>
                        <a:rPr lang="en-US" sz="1600" b="1" dirty="0" smtClean="0">
                          <a:latin typeface="Helvetica"/>
                          <a:cs typeface="Helvetica"/>
                        </a:rPr>
                        <a:t>Gender</a:t>
                      </a:r>
                      <a:endParaRPr lang="en-US" sz="1600" b="1" dirty="0">
                        <a:latin typeface="Helvetica"/>
                        <a:cs typeface="Helvetica"/>
                      </a:endParaRPr>
                    </a:p>
                  </a:txBody>
                  <a:tcPr anchor="ctr">
                    <a:lnL w="12700" cap="flat" cmpd="sng" algn="ctr">
                      <a:solidFill>
                        <a:schemeClr val="tx1"/>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US" sz="1600" b="1" dirty="0" smtClean="0">
                          <a:latin typeface="Helvetica"/>
                          <a:cs typeface="Helvetica"/>
                        </a:rPr>
                        <a:t>F</a:t>
                      </a:r>
                      <a:endParaRPr lang="en-US" sz="1600" b="1" dirty="0">
                        <a:latin typeface="Helvetica"/>
                        <a:cs typeface="Helvetica"/>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333673">
                <a:tc>
                  <a:txBody>
                    <a:bodyPr/>
                    <a:lstStyle/>
                    <a:p>
                      <a:r>
                        <a:rPr lang="en-US" sz="1600" b="1" dirty="0" smtClean="0">
                          <a:latin typeface="Helvetica"/>
                          <a:cs typeface="Helvetica"/>
                        </a:rPr>
                        <a:t>Survived</a:t>
                      </a:r>
                      <a:endParaRPr lang="en-US" sz="1600" b="1" dirty="0">
                        <a:latin typeface="Helvetica"/>
                        <a:cs typeface="Helvetica"/>
                      </a:endParaRPr>
                    </a:p>
                  </a:txBody>
                  <a:tcPr anchor="ctr">
                    <a:lnL w="12700" cap="flat" cmpd="sng" algn="ctr">
                      <a:solidFill>
                        <a:schemeClr val="tx1"/>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solidFill>
                  </a:tcPr>
                </a:tc>
                <a:tc>
                  <a:txBody>
                    <a:bodyPr/>
                    <a:lstStyle/>
                    <a:p>
                      <a:pPr algn="ctr"/>
                      <a:r>
                        <a:rPr lang="en-US" sz="1600" b="1" dirty="0" smtClean="0">
                          <a:latin typeface="Helvetica"/>
                          <a:cs typeface="Helvetica"/>
                        </a:rPr>
                        <a:t>8</a:t>
                      </a:r>
                      <a:endParaRPr lang="en-US" sz="1600" b="1" dirty="0">
                        <a:latin typeface="Helvetica"/>
                        <a:cs typeface="Helvetica"/>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solidFill>
                  </a:tcPr>
                </a:tc>
              </a:tr>
              <a:tr h="333673">
                <a:tc>
                  <a:txBody>
                    <a:bodyPr/>
                    <a:lstStyle/>
                    <a:p>
                      <a:r>
                        <a:rPr lang="en-US" sz="1600" b="1" dirty="0" smtClean="0">
                          <a:latin typeface="Helvetica"/>
                          <a:cs typeface="Helvetica"/>
                        </a:rPr>
                        <a:t>Died</a:t>
                      </a:r>
                      <a:endParaRPr lang="en-US" sz="1600" b="1" dirty="0">
                        <a:latin typeface="Helvetica"/>
                        <a:cs typeface="Helvetica"/>
                      </a:endParaRPr>
                    </a:p>
                  </a:txBody>
                  <a:tcPr anchor="ctr">
                    <a:lnL w="12700" cap="flat" cmpd="sng" algn="ctr">
                      <a:solidFill>
                        <a:schemeClr val="tx1"/>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1" dirty="0" smtClean="0">
                          <a:latin typeface="Helvetica"/>
                          <a:cs typeface="Helvetica"/>
                        </a:rPr>
                        <a:t>2</a:t>
                      </a:r>
                      <a:endParaRPr lang="en-US" sz="1600" b="1" dirty="0">
                        <a:latin typeface="Helvetica"/>
                        <a:cs typeface="Helvetica"/>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372995536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z="1800" dirty="0" smtClean="0">
                <a:latin typeface="Helvetica"/>
                <a:cs typeface="Helvetica"/>
              </a:rPr>
              <a:t>Comparing the split</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sz="1800">
                <a:latin typeface="Helvetica"/>
                <a:cs typeface="Helvetica"/>
              </a:rPr>
              <a:pPr>
                <a:defRPr/>
              </a:pPr>
              <a:t>24</a:t>
            </a:fld>
            <a:endParaRPr lang="en-US" sz="1800">
              <a:latin typeface="Helvetica"/>
              <a:cs typeface="Helvetica"/>
            </a:endParaRPr>
          </a:p>
        </p:txBody>
      </p:sp>
      <p:sp>
        <p:nvSpPr>
          <p:cNvPr id="6" name="Rectangle 5"/>
          <p:cNvSpPr/>
          <p:nvPr/>
        </p:nvSpPr>
        <p:spPr>
          <a:xfrm>
            <a:off x="414337" y="1028700"/>
            <a:ext cx="8458200" cy="4247317"/>
          </a:xfrm>
          <a:prstGeom prst="rect">
            <a:avLst/>
          </a:prstGeom>
        </p:spPr>
        <p:txBody>
          <a:bodyPr wrap="square">
            <a:spAutoFit/>
          </a:bodyPr>
          <a:lstStyle/>
          <a:p>
            <a:pPr marL="342900" indent="-342900" algn="l">
              <a:buFont typeface="Arial"/>
              <a:buChar char="•"/>
            </a:pPr>
            <a:r>
              <a:rPr lang="en-US" sz="1800" dirty="0" smtClean="0">
                <a:solidFill>
                  <a:prstClr val="black"/>
                </a:solidFill>
                <a:latin typeface="Arial" panose="020B0604020202020204" pitchFamily="34" charset="0"/>
                <a:cs typeface="Arial" panose="020B0604020202020204" pitchFamily="34" charset="0"/>
              </a:rPr>
              <a:t>How </a:t>
            </a:r>
            <a:r>
              <a:rPr lang="en-US" sz="1800" dirty="0">
                <a:solidFill>
                  <a:prstClr val="black"/>
                </a:solidFill>
                <a:latin typeface="Arial" panose="020B0604020202020204" pitchFamily="34" charset="0"/>
                <a:cs typeface="Arial" panose="020B0604020202020204" pitchFamily="34" charset="0"/>
              </a:rPr>
              <a:t>does the </a:t>
            </a:r>
            <a:r>
              <a:rPr lang="en-US" sz="1800" dirty="0" smtClean="0">
                <a:solidFill>
                  <a:prstClr val="black"/>
                </a:solidFill>
                <a:latin typeface="Arial" panose="020B0604020202020204" pitchFamily="34" charset="0"/>
                <a:cs typeface="Arial" panose="020B0604020202020204" pitchFamily="34" charset="0"/>
              </a:rPr>
              <a:t>Gini </a:t>
            </a:r>
            <a:r>
              <a:rPr lang="en-US" sz="1800" dirty="0">
                <a:solidFill>
                  <a:prstClr val="black"/>
                </a:solidFill>
                <a:latin typeface="Arial" panose="020B0604020202020204" pitchFamily="34" charset="0"/>
                <a:cs typeface="Arial" panose="020B0604020202020204" pitchFamily="34" charset="0"/>
              </a:rPr>
              <a:t>coefficient compare for the Siblings and class variables? </a:t>
            </a:r>
            <a:endParaRPr lang="en-US" sz="1800" dirty="0" smtClean="0">
              <a:solidFill>
                <a:prstClr val="black"/>
              </a:solidFill>
              <a:latin typeface="Arial" panose="020B0604020202020204" pitchFamily="34" charset="0"/>
              <a:cs typeface="Arial" panose="020B0604020202020204" pitchFamily="34" charset="0"/>
            </a:endParaRPr>
          </a:p>
          <a:p>
            <a:pPr marL="342900" indent="-342900" algn="l">
              <a:buFont typeface="Arial"/>
              <a:buChar char="•"/>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Arial"/>
              <a:buChar char="•"/>
            </a:pPr>
            <a:endParaRPr lang="en-US" sz="1800" dirty="0" smtClean="0">
              <a:solidFill>
                <a:prstClr val="black"/>
              </a:solidFill>
              <a:latin typeface="Arial" panose="020B0604020202020204" pitchFamily="34" charset="0"/>
              <a:cs typeface="Arial" panose="020B0604020202020204" pitchFamily="34" charset="0"/>
            </a:endParaRPr>
          </a:p>
          <a:p>
            <a:pPr marL="342900" indent="-342900" algn="l">
              <a:buFont typeface="Arial"/>
              <a:buChar char="•"/>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Arial"/>
              <a:buChar char="•"/>
            </a:pPr>
            <a:endParaRPr lang="en-US" sz="1800" dirty="0" smtClean="0">
              <a:solidFill>
                <a:prstClr val="black"/>
              </a:solidFill>
              <a:latin typeface="Arial" panose="020B0604020202020204" pitchFamily="34" charset="0"/>
              <a:cs typeface="Arial" panose="020B0604020202020204" pitchFamily="34" charset="0"/>
            </a:endParaRPr>
          </a:p>
          <a:p>
            <a:pPr marL="342900" indent="-342900" algn="l">
              <a:buFont typeface="Arial"/>
              <a:buChar char="•"/>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Arial"/>
              <a:buChar char="•"/>
            </a:pPr>
            <a:endParaRPr lang="en-US" sz="1800" dirty="0" smtClean="0">
              <a:solidFill>
                <a:prstClr val="black"/>
              </a:solidFill>
              <a:latin typeface="Arial" panose="020B0604020202020204" pitchFamily="34" charset="0"/>
              <a:cs typeface="Arial" panose="020B0604020202020204" pitchFamily="34" charset="0"/>
            </a:endParaRPr>
          </a:p>
          <a:p>
            <a:pPr marL="342900" indent="-342900" algn="l">
              <a:buFont typeface="Arial"/>
              <a:buChar char="•"/>
            </a:pPr>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Arial"/>
              <a:buChar char="•"/>
            </a:pPr>
            <a:endParaRPr lang="en-US" sz="1800" dirty="0" smtClean="0">
              <a:solidFill>
                <a:prstClr val="black"/>
              </a:solidFill>
              <a:latin typeface="Arial" panose="020B0604020202020204" pitchFamily="34" charset="0"/>
              <a:cs typeface="Arial" panose="020B0604020202020204" pitchFamily="34" charset="0"/>
            </a:endParaRPr>
          </a:p>
          <a:p>
            <a:pPr algn="l"/>
            <a:endParaRPr lang="en-US" sz="1800" dirty="0" smtClean="0">
              <a:solidFill>
                <a:prstClr val="black"/>
              </a:solidFill>
              <a:latin typeface="Arial" panose="020B0604020202020204" pitchFamily="34" charset="0"/>
              <a:cs typeface="Arial" panose="020B0604020202020204" pitchFamily="34" charset="0"/>
            </a:endParaRPr>
          </a:p>
          <a:p>
            <a:pPr algn="l"/>
            <a:endParaRPr lang="en-US" sz="1500" dirty="0" smtClean="0">
              <a:solidFill>
                <a:prstClr val="black"/>
              </a:solidFill>
              <a:latin typeface="Arial" panose="020B0604020202020204" pitchFamily="34" charset="0"/>
              <a:cs typeface="Arial" panose="020B0604020202020204" pitchFamily="34" charset="0"/>
            </a:endParaRPr>
          </a:p>
          <a:p>
            <a:pPr algn="l"/>
            <a:endParaRPr lang="en-US" sz="1800" dirty="0" smtClean="0">
              <a:solidFill>
                <a:prstClr val="black"/>
              </a:solidFill>
              <a:latin typeface="Arial" panose="020B0604020202020204" pitchFamily="34" charset="0"/>
              <a:cs typeface="Arial" panose="020B0604020202020204" pitchFamily="34" charset="0"/>
            </a:endParaRPr>
          </a:p>
          <a:p>
            <a:pPr algn="l"/>
            <a:endParaRPr lang="en-US" sz="1800" dirty="0">
              <a:solidFill>
                <a:prstClr val="black"/>
              </a:solidFill>
              <a:latin typeface="Arial" panose="020B0604020202020204" pitchFamily="34" charset="0"/>
              <a:cs typeface="Arial" panose="020B0604020202020204" pitchFamily="34" charset="0"/>
            </a:endParaRPr>
          </a:p>
          <a:p>
            <a:pPr marL="342900" indent="-342900" algn="l">
              <a:buFont typeface="Arial"/>
              <a:buChar char="•"/>
            </a:pPr>
            <a:r>
              <a:rPr lang="en-US" sz="1800" dirty="0" smtClean="0">
                <a:solidFill>
                  <a:prstClr val="black"/>
                </a:solidFill>
                <a:latin typeface="Arial" panose="020B0604020202020204" pitchFamily="34" charset="0"/>
                <a:cs typeface="Arial" panose="020B0604020202020204" pitchFamily="34" charset="0"/>
              </a:rPr>
              <a:t>As Gender creates the biggest decrease in impurity, we select it for the first tree split!</a:t>
            </a:r>
            <a:endParaRPr lang="en-US" sz="1800" dirty="0">
              <a:solidFill>
                <a:prstClr val="black"/>
              </a:solidFill>
              <a:latin typeface="Arial" panose="020B0604020202020204" pitchFamily="34" charset="0"/>
              <a:cs typeface="Arial" panose="020B0604020202020204" pitchFamily="34" charset="0"/>
            </a:endParaRPr>
          </a:p>
        </p:txBody>
      </p:sp>
      <p:graphicFrame>
        <p:nvGraphicFramePr>
          <p:cNvPr id="16" name="Table 15"/>
          <p:cNvGraphicFramePr>
            <a:graphicFrameLocks noGrp="1"/>
          </p:cNvGraphicFramePr>
          <p:nvPr>
            <p:extLst>
              <p:ext uri="{D42A27DB-BD31-4B8C-83A1-F6EECF244321}">
                <p14:modId xmlns:p14="http://schemas.microsoft.com/office/powerpoint/2010/main" val="307099865"/>
              </p:ext>
            </p:extLst>
          </p:nvPr>
        </p:nvGraphicFramePr>
        <p:xfrm>
          <a:off x="414337" y="3162300"/>
          <a:ext cx="2438400" cy="1341120"/>
        </p:xfrm>
        <a:graphic>
          <a:graphicData uri="http://schemas.openxmlformats.org/drawingml/2006/table">
            <a:tbl>
              <a:tblPr firstRow="1" bandRow="1">
                <a:tableStyleId>{5C22544A-7EE6-4342-B048-85BDC9FD1C3A}</a:tableStyleId>
              </a:tblPr>
              <a:tblGrid>
                <a:gridCol w="1182341"/>
                <a:gridCol w="579828"/>
                <a:gridCol w="676231"/>
              </a:tblGrid>
              <a:tr h="301625">
                <a:tc>
                  <a:txBody>
                    <a:bodyPr/>
                    <a:lstStyle/>
                    <a:p>
                      <a:r>
                        <a:rPr lang="en-US" sz="1600" b="1" dirty="0" smtClean="0">
                          <a:latin typeface="Helvetica"/>
                          <a:cs typeface="Helvetica"/>
                        </a:rPr>
                        <a:t>Gender</a:t>
                      </a:r>
                      <a:endParaRPr lang="en-US" sz="1600" b="1" dirty="0">
                        <a:latin typeface="Helvetica"/>
                        <a:cs typeface="Helvetica"/>
                      </a:endParaRPr>
                    </a:p>
                  </a:txBody>
                  <a:tcPr anchor="ctr"/>
                </a:tc>
                <a:tc>
                  <a:txBody>
                    <a:bodyPr/>
                    <a:lstStyle/>
                    <a:p>
                      <a:pPr algn="ctr"/>
                      <a:r>
                        <a:rPr lang="en-US" sz="1600" b="1" dirty="0" smtClean="0">
                          <a:latin typeface="Helvetica"/>
                          <a:cs typeface="Helvetica"/>
                        </a:rPr>
                        <a:t>M</a:t>
                      </a:r>
                      <a:endParaRPr lang="en-US" sz="1600" b="1" dirty="0">
                        <a:latin typeface="Helvetica"/>
                        <a:cs typeface="Helvetica"/>
                      </a:endParaRPr>
                    </a:p>
                  </a:txBody>
                  <a:tcPr anchor="ctr"/>
                </a:tc>
                <a:tc>
                  <a:txBody>
                    <a:bodyPr/>
                    <a:lstStyle/>
                    <a:p>
                      <a:pPr algn="ctr"/>
                      <a:r>
                        <a:rPr lang="en-US" sz="1600" b="1" dirty="0" smtClean="0">
                          <a:latin typeface="Helvetica"/>
                          <a:cs typeface="Helvetica"/>
                        </a:rPr>
                        <a:t>F</a:t>
                      </a:r>
                      <a:endParaRPr lang="en-US" sz="1600" b="1" dirty="0">
                        <a:latin typeface="Helvetica"/>
                        <a:cs typeface="Helvetica"/>
                      </a:endParaRPr>
                    </a:p>
                  </a:txBody>
                  <a:tcPr anchor="ctr"/>
                </a:tc>
              </a:tr>
              <a:tr h="301625">
                <a:tc>
                  <a:txBody>
                    <a:bodyPr/>
                    <a:lstStyle/>
                    <a:p>
                      <a:r>
                        <a:rPr lang="en-US" sz="1600" b="1" dirty="0" smtClean="0">
                          <a:latin typeface="Helvetica"/>
                          <a:cs typeface="Helvetica"/>
                        </a:rPr>
                        <a:t>Survived</a:t>
                      </a:r>
                      <a:endParaRPr lang="en-US" sz="1600" b="1" dirty="0">
                        <a:latin typeface="Helvetica"/>
                        <a:cs typeface="Helvetica"/>
                      </a:endParaRPr>
                    </a:p>
                  </a:txBody>
                  <a:tcPr anchor="ctr"/>
                </a:tc>
                <a:tc>
                  <a:txBody>
                    <a:bodyPr/>
                    <a:lstStyle/>
                    <a:p>
                      <a:pPr algn="ctr"/>
                      <a:r>
                        <a:rPr lang="en-US" sz="1600" b="1" dirty="0" smtClean="0">
                          <a:latin typeface="Helvetica"/>
                          <a:cs typeface="Helvetica"/>
                        </a:rPr>
                        <a:t>2</a:t>
                      </a:r>
                      <a:endParaRPr lang="en-US" sz="1600" b="1" dirty="0">
                        <a:latin typeface="Helvetica"/>
                        <a:cs typeface="Helvetica"/>
                      </a:endParaRPr>
                    </a:p>
                  </a:txBody>
                  <a:tcPr anchor="ctr"/>
                </a:tc>
                <a:tc>
                  <a:txBody>
                    <a:bodyPr/>
                    <a:lstStyle/>
                    <a:p>
                      <a:pPr algn="ctr"/>
                      <a:r>
                        <a:rPr lang="en-US" sz="1600" b="1" dirty="0" smtClean="0">
                          <a:latin typeface="Helvetica"/>
                          <a:cs typeface="Helvetica"/>
                        </a:rPr>
                        <a:t>8</a:t>
                      </a:r>
                      <a:endParaRPr lang="en-US" sz="1600" b="1" dirty="0">
                        <a:latin typeface="Helvetica"/>
                        <a:cs typeface="Helvetica"/>
                      </a:endParaRPr>
                    </a:p>
                  </a:txBody>
                  <a:tcPr anchor="ctr"/>
                </a:tc>
              </a:tr>
              <a:tr h="301625">
                <a:tc>
                  <a:txBody>
                    <a:bodyPr/>
                    <a:lstStyle/>
                    <a:p>
                      <a:r>
                        <a:rPr lang="en-US" sz="1600" b="1" dirty="0" smtClean="0">
                          <a:latin typeface="Helvetica"/>
                          <a:cs typeface="Helvetica"/>
                        </a:rPr>
                        <a:t>Died</a:t>
                      </a:r>
                      <a:endParaRPr lang="en-US" sz="1600" b="1" dirty="0">
                        <a:latin typeface="Helvetica"/>
                        <a:cs typeface="Helvetica"/>
                      </a:endParaRPr>
                    </a:p>
                  </a:txBody>
                  <a:tcPr anchor="ctr"/>
                </a:tc>
                <a:tc>
                  <a:txBody>
                    <a:bodyPr/>
                    <a:lstStyle/>
                    <a:p>
                      <a:pPr algn="ctr"/>
                      <a:r>
                        <a:rPr lang="en-US" sz="1600" b="1" dirty="0" smtClean="0">
                          <a:latin typeface="Helvetica"/>
                          <a:cs typeface="Helvetica"/>
                        </a:rPr>
                        <a:t>13</a:t>
                      </a:r>
                      <a:endParaRPr lang="en-US" sz="1600" b="1" dirty="0">
                        <a:latin typeface="Helvetica"/>
                        <a:cs typeface="Helvetica"/>
                      </a:endParaRPr>
                    </a:p>
                  </a:txBody>
                  <a:tcPr anchor="ctr"/>
                </a:tc>
                <a:tc>
                  <a:txBody>
                    <a:bodyPr/>
                    <a:lstStyle/>
                    <a:p>
                      <a:pPr algn="ctr"/>
                      <a:r>
                        <a:rPr lang="en-US" sz="1600" b="1" dirty="0" smtClean="0">
                          <a:latin typeface="Helvetica"/>
                          <a:cs typeface="Helvetica"/>
                        </a:rPr>
                        <a:t>2</a:t>
                      </a:r>
                      <a:endParaRPr lang="en-US" sz="1600" b="1" dirty="0">
                        <a:latin typeface="Helvetica"/>
                        <a:cs typeface="Helvetica"/>
                      </a:endParaRPr>
                    </a:p>
                  </a:txBody>
                  <a:tcPr anchor="ctr"/>
                </a:tc>
              </a:tr>
              <a:tr h="3016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dirty="0" err="1" smtClean="0">
                          <a:latin typeface="Helvetica"/>
                          <a:cs typeface="Helvetica"/>
                        </a:rPr>
                        <a:t>Gini</a:t>
                      </a:r>
                      <a:r>
                        <a:rPr lang="en-US" sz="1600" b="1" baseline="-25000" dirty="0" err="1" smtClean="0">
                          <a:latin typeface="Helvetica"/>
                          <a:cs typeface="Helvetica"/>
                        </a:rPr>
                        <a:t>C</a:t>
                      </a:r>
                      <a:endParaRPr lang="en-US" sz="1600" b="1" baseline="-25000" dirty="0" smtClean="0">
                        <a:latin typeface="Helvetica"/>
                        <a:cs typeface="Helvetica"/>
                      </a:endParaRPr>
                    </a:p>
                  </a:txBody>
                  <a:tcPr anchor="ctr"/>
                </a:tc>
                <a:tc gridSpan="2">
                  <a:txBody>
                    <a:bodyPr/>
                    <a:lstStyle/>
                    <a:p>
                      <a:pPr algn="ctr"/>
                      <a:r>
                        <a:rPr lang="en-US" sz="1600" b="1" dirty="0" smtClean="0">
                          <a:latin typeface="Helvetica"/>
                          <a:cs typeface="Helvetica"/>
                        </a:rPr>
                        <a:t>0.27</a:t>
                      </a:r>
                      <a:endParaRPr lang="en-US" sz="1600" b="1" dirty="0">
                        <a:latin typeface="Helvetica"/>
                        <a:cs typeface="Helvetica"/>
                      </a:endParaRPr>
                    </a:p>
                  </a:txBody>
                  <a:tcPr anchor="ctr"/>
                </a:tc>
                <a:tc hMerge="1">
                  <a:txBody>
                    <a:bodyPr/>
                    <a:lstStyle/>
                    <a:p>
                      <a:pPr algn="ctr"/>
                      <a:endParaRPr lang="en-US" sz="1400" b="1" dirty="0"/>
                    </a:p>
                  </a:txBody>
                  <a:tcPr anchor="ctr"/>
                </a:tc>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4073334728"/>
              </p:ext>
            </p:extLst>
          </p:nvPr>
        </p:nvGraphicFramePr>
        <p:xfrm>
          <a:off x="3695338" y="3162300"/>
          <a:ext cx="2141143" cy="1341120"/>
        </p:xfrm>
        <a:graphic>
          <a:graphicData uri="http://schemas.openxmlformats.org/drawingml/2006/table">
            <a:tbl>
              <a:tblPr firstRow="1" bandRow="1">
                <a:tableStyleId>{5C22544A-7EE6-4342-B048-85BDC9FD1C3A}</a:tableStyleId>
              </a:tblPr>
              <a:tblGrid>
                <a:gridCol w="1049296"/>
                <a:gridCol w="577610"/>
                <a:gridCol w="514237"/>
              </a:tblGrid>
              <a:tr h="263525">
                <a:tc>
                  <a:txBody>
                    <a:bodyPr/>
                    <a:lstStyle/>
                    <a:p>
                      <a:r>
                        <a:rPr lang="en-US" sz="1600" b="1" dirty="0" smtClean="0">
                          <a:latin typeface="Helvetica"/>
                          <a:cs typeface="Helvetica"/>
                        </a:rPr>
                        <a:t>Siblings</a:t>
                      </a:r>
                      <a:endParaRPr lang="en-US" sz="1600" b="1" dirty="0">
                        <a:latin typeface="Helvetica"/>
                        <a:cs typeface="Helvetica"/>
                      </a:endParaRPr>
                    </a:p>
                  </a:txBody>
                  <a:tcPr anchor="ctr"/>
                </a:tc>
                <a:tc>
                  <a:txBody>
                    <a:bodyPr/>
                    <a:lstStyle/>
                    <a:p>
                      <a:pPr algn="ctr"/>
                      <a:r>
                        <a:rPr lang="en-US" sz="1600" b="1" dirty="0" smtClean="0">
                          <a:latin typeface="Helvetica"/>
                          <a:cs typeface="Helvetica"/>
                        </a:rPr>
                        <a:t>0</a:t>
                      </a:r>
                      <a:endParaRPr lang="en-US" sz="1600" b="1" dirty="0">
                        <a:latin typeface="Helvetica"/>
                        <a:cs typeface="Helvetica"/>
                      </a:endParaRPr>
                    </a:p>
                  </a:txBody>
                  <a:tcPr anchor="ctr"/>
                </a:tc>
                <a:tc>
                  <a:txBody>
                    <a:bodyPr/>
                    <a:lstStyle/>
                    <a:p>
                      <a:pPr algn="ctr"/>
                      <a:r>
                        <a:rPr lang="en-US" sz="1600" b="1" dirty="0" smtClean="0">
                          <a:latin typeface="Helvetica"/>
                          <a:cs typeface="Helvetica"/>
                        </a:rPr>
                        <a:t>≥1</a:t>
                      </a:r>
                      <a:endParaRPr lang="en-US" sz="1600" b="1" dirty="0">
                        <a:latin typeface="Helvetica"/>
                        <a:cs typeface="Helvetica"/>
                      </a:endParaRPr>
                    </a:p>
                  </a:txBody>
                  <a:tcPr anchor="ctr"/>
                </a:tc>
              </a:tr>
              <a:tr h="263525">
                <a:tc>
                  <a:txBody>
                    <a:bodyPr/>
                    <a:lstStyle/>
                    <a:p>
                      <a:r>
                        <a:rPr lang="en-US" sz="1600" b="1" dirty="0" smtClean="0">
                          <a:latin typeface="Helvetica"/>
                          <a:cs typeface="Helvetica"/>
                        </a:rPr>
                        <a:t>Survived</a:t>
                      </a:r>
                      <a:endParaRPr lang="en-US" sz="1600" b="1" dirty="0">
                        <a:latin typeface="Helvetica"/>
                        <a:cs typeface="Helvetica"/>
                      </a:endParaRPr>
                    </a:p>
                  </a:txBody>
                  <a:tcPr anchor="ctr"/>
                </a:tc>
                <a:tc>
                  <a:txBody>
                    <a:bodyPr/>
                    <a:lstStyle/>
                    <a:p>
                      <a:pPr marL="0" algn="ctr" defTabSz="914400" rtl="0" eaLnBrk="1" fontAlgn="b" latinLnBrk="0" hangingPunct="1"/>
                      <a:r>
                        <a:rPr lang="en-US" sz="1600" b="1" kern="1200" dirty="0">
                          <a:solidFill>
                            <a:schemeClr val="dk1"/>
                          </a:solidFill>
                          <a:latin typeface="Helvetica"/>
                          <a:ea typeface="+mn-ea"/>
                          <a:cs typeface="Helvetica"/>
                        </a:rPr>
                        <a:t>5</a:t>
                      </a:r>
                    </a:p>
                  </a:txBody>
                  <a:tcPr marL="9525" marR="9525" marT="9525" marB="0" anchor="ctr"/>
                </a:tc>
                <a:tc>
                  <a:txBody>
                    <a:bodyPr/>
                    <a:lstStyle/>
                    <a:p>
                      <a:pPr marL="0" algn="ctr" defTabSz="914400" rtl="0" eaLnBrk="1" fontAlgn="b" latinLnBrk="0" hangingPunct="1"/>
                      <a:r>
                        <a:rPr lang="en-US" sz="1600" b="1" kern="1200" dirty="0">
                          <a:solidFill>
                            <a:schemeClr val="dk1"/>
                          </a:solidFill>
                          <a:latin typeface="Helvetica"/>
                          <a:ea typeface="+mn-ea"/>
                          <a:cs typeface="Helvetica"/>
                        </a:rPr>
                        <a:t>5</a:t>
                      </a:r>
                    </a:p>
                  </a:txBody>
                  <a:tcPr marL="9525" marR="9525" marT="9525" marB="0" anchor="ctr"/>
                </a:tc>
              </a:tr>
              <a:tr h="263525">
                <a:tc>
                  <a:txBody>
                    <a:bodyPr/>
                    <a:lstStyle/>
                    <a:p>
                      <a:r>
                        <a:rPr lang="en-US" sz="1600" b="1" dirty="0" smtClean="0">
                          <a:latin typeface="Helvetica"/>
                          <a:cs typeface="Helvetica"/>
                        </a:rPr>
                        <a:t>Died</a:t>
                      </a:r>
                      <a:endParaRPr lang="en-US" sz="1600" b="1" dirty="0">
                        <a:latin typeface="Helvetica"/>
                        <a:cs typeface="Helvetica"/>
                      </a:endParaRPr>
                    </a:p>
                  </a:txBody>
                  <a:tcPr anchor="ctr"/>
                </a:tc>
                <a:tc>
                  <a:txBody>
                    <a:bodyPr/>
                    <a:lstStyle/>
                    <a:p>
                      <a:pPr marL="0" algn="ctr" defTabSz="914400" rtl="0" eaLnBrk="1" fontAlgn="b" latinLnBrk="0" hangingPunct="1"/>
                      <a:r>
                        <a:rPr lang="en-US" sz="1600" b="1" kern="1200" dirty="0">
                          <a:solidFill>
                            <a:schemeClr val="dk1"/>
                          </a:solidFill>
                          <a:latin typeface="Helvetica"/>
                          <a:ea typeface="+mn-ea"/>
                          <a:cs typeface="Helvetica"/>
                        </a:rPr>
                        <a:t>7</a:t>
                      </a:r>
                    </a:p>
                  </a:txBody>
                  <a:tcPr marL="9525" marR="9525" marT="9525" marB="0" anchor="ctr"/>
                </a:tc>
                <a:tc>
                  <a:txBody>
                    <a:bodyPr/>
                    <a:lstStyle/>
                    <a:p>
                      <a:pPr marL="0" algn="ctr" defTabSz="914400" rtl="0" eaLnBrk="1" fontAlgn="b" latinLnBrk="0" hangingPunct="1"/>
                      <a:r>
                        <a:rPr lang="en-US" sz="1600" b="1" kern="1200" dirty="0">
                          <a:solidFill>
                            <a:schemeClr val="dk1"/>
                          </a:solidFill>
                          <a:latin typeface="Helvetica"/>
                          <a:ea typeface="+mn-ea"/>
                          <a:cs typeface="Helvetica"/>
                        </a:rPr>
                        <a:t>8</a:t>
                      </a:r>
                    </a:p>
                  </a:txBody>
                  <a:tcPr marL="9525" marR="9525" marT="9525" marB="0" anchor="ctr"/>
                </a:tc>
              </a:tr>
              <a:tr h="2635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dirty="0" err="1" smtClean="0">
                          <a:latin typeface="Helvetica"/>
                          <a:cs typeface="Helvetica"/>
                        </a:rPr>
                        <a:t>Gini</a:t>
                      </a:r>
                      <a:r>
                        <a:rPr lang="en-US" sz="1600" b="1" baseline="-25000" dirty="0" err="1" smtClean="0">
                          <a:latin typeface="Helvetica"/>
                          <a:cs typeface="Helvetica"/>
                        </a:rPr>
                        <a:t>C</a:t>
                      </a:r>
                      <a:endParaRPr lang="en-US" sz="1600" b="1" baseline="-25000" dirty="0" smtClean="0">
                        <a:latin typeface="Helvetica"/>
                        <a:cs typeface="Helvetica"/>
                      </a:endParaRPr>
                    </a:p>
                  </a:txBody>
                  <a:tcPr anchor="ctr"/>
                </a:tc>
                <a:tc gridSpan="2">
                  <a:txBody>
                    <a:bodyPr/>
                    <a:lstStyle/>
                    <a:p>
                      <a:pPr marL="0" algn="ctr" defTabSz="914400" rtl="0" eaLnBrk="1" latinLnBrk="0" hangingPunct="1"/>
                      <a:r>
                        <a:rPr lang="en-US" sz="1600" b="1" kern="1200" dirty="0" smtClean="0">
                          <a:solidFill>
                            <a:schemeClr val="dk1"/>
                          </a:solidFill>
                          <a:latin typeface="Helvetica"/>
                          <a:ea typeface="+mn-ea"/>
                          <a:cs typeface="Helvetica"/>
                        </a:rPr>
                        <a:t>0.48</a:t>
                      </a:r>
                      <a:endParaRPr lang="en-US" sz="1600" b="1" kern="1200" dirty="0">
                        <a:solidFill>
                          <a:schemeClr val="dk1"/>
                        </a:solidFill>
                        <a:latin typeface="Helvetica"/>
                        <a:ea typeface="+mn-ea"/>
                        <a:cs typeface="Helvetica"/>
                      </a:endParaRPr>
                    </a:p>
                  </a:txBody>
                  <a:tcPr anchor="ctr"/>
                </a:tc>
                <a:tc hMerge="1">
                  <a:txBody>
                    <a:bodyPr/>
                    <a:lstStyle/>
                    <a:p>
                      <a:pPr marL="0" algn="ctr" defTabSz="914400" rtl="0" eaLnBrk="1" latinLnBrk="0" hangingPunct="1"/>
                      <a:endParaRPr lang="en-US" sz="1400" b="1" kern="1200" dirty="0">
                        <a:solidFill>
                          <a:schemeClr val="dk1"/>
                        </a:solidFill>
                        <a:latin typeface="+mn-lt"/>
                        <a:ea typeface="+mn-ea"/>
                        <a:cs typeface="+mn-cs"/>
                      </a:endParaRPr>
                    </a:p>
                  </a:txBody>
                  <a:tcPr anchor="ctr"/>
                </a:tc>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1435718639"/>
              </p:ext>
            </p:extLst>
          </p:nvPr>
        </p:nvGraphicFramePr>
        <p:xfrm>
          <a:off x="6525397" y="3162300"/>
          <a:ext cx="2286704" cy="1341120"/>
        </p:xfrm>
        <a:graphic>
          <a:graphicData uri="http://schemas.openxmlformats.org/drawingml/2006/table">
            <a:tbl>
              <a:tblPr firstRow="1" bandRow="1">
                <a:tableStyleId>{5C22544A-7EE6-4342-B048-85BDC9FD1C3A}</a:tableStyleId>
              </a:tblPr>
              <a:tblGrid>
                <a:gridCol w="1132474"/>
                <a:gridCol w="616878"/>
                <a:gridCol w="537352"/>
              </a:tblGrid>
              <a:tr h="263525">
                <a:tc>
                  <a:txBody>
                    <a:bodyPr/>
                    <a:lstStyle/>
                    <a:p>
                      <a:r>
                        <a:rPr lang="en-US" sz="1600" b="1" dirty="0" smtClean="0">
                          <a:latin typeface="Helvetica"/>
                          <a:cs typeface="Helvetica"/>
                        </a:rPr>
                        <a:t>Class</a:t>
                      </a:r>
                      <a:endParaRPr lang="en-US" sz="1600" b="1" dirty="0">
                        <a:latin typeface="Helvetica"/>
                        <a:cs typeface="Helvetica"/>
                      </a:endParaRPr>
                    </a:p>
                  </a:txBody>
                  <a:tcPr anchor="ctr"/>
                </a:tc>
                <a:tc>
                  <a:txBody>
                    <a:bodyPr/>
                    <a:lstStyle/>
                    <a:p>
                      <a:pPr algn="ctr"/>
                      <a:r>
                        <a:rPr lang="en-US" sz="1600" b="1" dirty="0" smtClean="0">
                          <a:latin typeface="Helvetica"/>
                          <a:cs typeface="Helvetica"/>
                        </a:rPr>
                        <a:t>1,2</a:t>
                      </a:r>
                      <a:endParaRPr lang="en-US" sz="1600" b="1" dirty="0">
                        <a:latin typeface="Helvetica"/>
                        <a:cs typeface="Helvetica"/>
                      </a:endParaRPr>
                    </a:p>
                  </a:txBody>
                  <a:tcPr anchor="ctr"/>
                </a:tc>
                <a:tc>
                  <a:txBody>
                    <a:bodyPr/>
                    <a:lstStyle/>
                    <a:p>
                      <a:pPr algn="ctr"/>
                      <a:r>
                        <a:rPr lang="en-US" sz="1600" b="1" dirty="0" smtClean="0">
                          <a:latin typeface="Helvetica"/>
                          <a:cs typeface="Helvetica"/>
                        </a:rPr>
                        <a:t>3</a:t>
                      </a:r>
                      <a:endParaRPr lang="en-US" sz="1600" b="1" dirty="0">
                        <a:latin typeface="Helvetica"/>
                        <a:cs typeface="Helvetica"/>
                      </a:endParaRPr>
                    </a:p>
                  </a:txBody>
                  <a:tcPr anchor="ctr"/>
                </a:tc>
              </a:tr>
              <a:tr h="263525">
                <a:tc>
                  <a:txBody>
                    <a:bodyPr/>
                    <a:lstStyle/>
                    <a:p>
                      <a:r>
                        <a:rPr lang="en-US" sz="1600" b="1" dirty="0" smtClean="0">
                          <a:latin typeface="Helvetica"/>
                          <a:cs typeface="Helvetica"/>
                        </a:rPr>
                        <a:t>Survived</a:t>
                      </a:r>
                      <a:endParaRPr lang="en-US" sz="1600" b="1" dirty="0">
                        <a:latin typeface="Helvetica"/>
                        <a:cs typeface="Helvetica"/>
                      </a:endParaRPr>
                    </a:p>
                  </a:txBody>
                  <a:tcPr anchor="ctr"/>
                </a:tc>
                <a:tc>
                  <a:txBody>
                    <a:bodyPr/>
                    <a:lstStyle/>
                    <a:p>
                      <a:pPr marL="0" algn="ctr" defTabSz="914400" rtl="0" eaLnBrk="1" fontAlgn="b" latinLnBrk="0" hangingPunct="1"/>
                      <a:r>
                        <a:rPr lang="en-US" sz="1600" b="1" kern="1200" dirty="0">
                          <a:solidFill>
                            <a:schemeClr val="dk1"/>
                          </a:solidFill>
                          <a:latin typeface="Helvetica"/>
                          <a:ea typeface="+mn-ea"/>
                          <a:cs typeface="Helvetica"/>
                        </a:rPr>
                        <a:t>7</a:t>
                      </a:r>
                    </a:p>
                  </a:txBody>
                  <a:tcPr marL="9525" marR="9525" marT="9525" marB="0" anchor="ctr"/>
                </a:tc>
                <a:tc>
                  <a:txBody>
                    <a:bodyPr/>
                    <a:lstStyle/>
                    <a:p>
                      <a:pPr marL="0" algn="ctr" defTabSz="914400" rtl="0" eaLnBrk="1" fontAlgn="b" latinLnBrk="0" hangingPunct="1"/>
                      <a:r>
                        <a:rPr lang="en-US" sz="1600" b="1" kern="1200">
                          <a:solidFill>
                            <a:schemeClr val="dk1"/>
                          </a:solidFill>
                          <a:latin typeface="Helvetica"/>
                          <a:ea typeface="+mn-ea"/>
                          <a:cs typeface="Helvetica"/>
                        </a:rPr>
                        <a:t>3</a:t>
                      </a:r>
                    </a:p>
                  </a:txBody>
                  <a:tcPr marL="9525" marR="9525" marT="9525" marB="0" anchor="ctr"/>
                </a:tc>
              </a:tr>
              <a:tr h="263525">
                <a:tc>
                  <a:txBody>
                    <a:bodyPr/>
                    <a:lstStyle/>
                    <a:p>
                      <a:r>
                        <a:rPr lang="en-US" sz="1600" b="1" dirty="0" smtClean="0">
                          <a:latin typeface="Helvetica"/>
                          <a:cs typeface="Helvetica"/>
                        </a:rPr>
                        <a:t>Died</a:t>
                      </a:r>
                      <a:endParaRPr lang="en-US" sz="1600" b="1" dirty="0">
                        <a:latin typeface="Helvetica"/>
                        <a:cs typeface="Helvetica"/>
                      </a:endParaRPr>
                    </a:p>
                  </a:txBody>
                  <a:tcPr anchor="ctr"/>
                </a:tc>
                <a:tc>
                  <a:txBody>
                    <a:bodyPr/>
                    <a:lstStyle/>
                    <a:p>
                      <a:pPr marL="0" algn="ctr" defTabSz="914400" rtl="0" eaLnBrk="1" fontAlgn="b" latinLnBrk="0" hangingPunct="1"/>
                      <a:r>
                        <a:rPr lang="en-US" sz="1600" b="1" kern="1200" dirty="0">
                          <a:solidFill>
                            <a:schemeClr val="dk1"/>
                          </a:solidFill>
                          <a:latin typeface="Helvetica"/>
                          <a:ea typeface="+mn-ea"/>
                          <a:cs typeface="Helvetica"/>
                        </a:rPr>
                        <a:t>5</a:t>
                      </a:r>
                    </a:p>
                  </a:txBody>
                  <a:tcPr marL="9525" marR="9525" marT="9525" marB="0" anchor="ctr"/>
                </a:tc>
                <a:tc>
                  <a:txBody>
                    <a:bodyPr/>
                    <a:lstStyle/>
                    <a:p>
                      <a:pPr marL="0" algn="ctr" defTabSz="914400" rtl="0" eaLnBrk="1" fontAlgn="b" latinLnBrk="0" hangingPunct="1"/>
                      <a:r>
                        <a:rPr lang="en-US" sz="1600" b="1" kern="1200" dirty="0">
                          <a:solidFill>
                            <a:schemeClr val="dk1"/>
                          </a:solidFill>
                          <a:latin typeface="Helvetica"/>
                          <a:ea typeface="+mn-ea"/>
                          <a:cs typeface="Helvetica"/>
                        </a:rPr>
                        <a:t>10</a:t>
                      </a:r>
                    </a:p>
                  </a:txBody>
                  <a:tcPr marL="9525" marR="9525" marT="9525" marB="0" anchor="ctr"/>
                </a:tc>
              </a:tr>
              <a:tr h="263525">
                <a:tc>
                  <a:txBody>
                    <a:bodyPr/>
                    <a:lstStyle/>
                    <a:p>
                      <a:r>
                        <a:rPr lang="en-US" sz="1600" b="1" dirty="0" err="1" smtClean="0">
                          <a:latin typeface="Helvetica"/>
                          <a:cs typeface="Helvetica"/>
                        </a:rPr>
                        <a:t>Gini</a:t>
                      </a:r>
                      <a:r>
                        <a:rPr lang="en-US" sz="1600" b="1" baseline="-25000" dirty="0" err="1" smtClean="0">
                          <a:latin typeface="Helvetica"/>
                          <a:cs typeface="Helvetica"/>
                        </a:rPr>
                        <a:t>C</a:t>
                      </a:r>
                      <a:endParaRPr lang="en-US" sz="1600" b="1" baseline="-25000" dirty="0">
                        <a:latin typeface="Helvetica"/>
                        <a:cs typeface="Helvetica"/>
                      </a:endParaRPr>
                    </a:p>
                  </a:txBody>
                  <a:tcPr anchor="ctr"/>
                </a:tc>
                <a:tc gridSpan="2">
                  <a:txBody>
                    <a:bodyPr/>
                    <a:lstStyle/>
                    <a:p>
                      <a:pPr marL="0" algn="ctr" defTabSz="914400" rtl="0" eaLnBrk="1" latinLnBrk="0" hangingPunct="1"/>
                      <a:r>
                        <a:rPr lang="en-US" sz="1600" b="1" kern="1200" dirty="0" smtClean="0">
                          <a:solidFill>
                            <a:schemeClr val="dk1"/>
                          </a:solidFill>
                          <a:latin typeface="Helvetica"/>
                          <a:ea typeface="+mn-ea"/>
                          <a:cs typeface="Helvetica"/>
                        </a:rPr>
                        <a:t>0.42</a:t>
                      </a:r>
                      <a:endParaRPr lang="en-US" sz="1600" b="1" kern="1200" dirty="0">
                        <a:solidFill>
                          <a:schemeClr val="dk1"/>
                        </a:solidFill>
                        <a:latin typeface="Helvetica"/>
                        <a:ea typeface="+mn-ea"/>
                        <a:cs typeface="Helvetica"/>
                      </a:endParaRPr>
                    </a:p>
                  </a:txBody>
                  <a:tcPr anchor="ctr"/>
                </a:tc>
                <a:tc hMerge="1">
                  <a:txBody>
                    <a:bodyPr/>
                    <a:lstStyle/>
                    <a:p>
                      <a:pPr marL="0" algn="ctr" defTabSz="914400" rtl="0" eaLnBrk="1" latinLnBrk="0" hangingPunct="1"/>
                      <a:endParaRPr lang="en-US" sz="1400" b="1" kern="1200" dirty="0">
                        <a:solidFill>
                          <a:schemeClr val="dk1"/>
                        </a:solidFill>
                        <a:latin typeface="+mn-lt"/>
                        <a:ea typeface="+mn-ea"/>
                        <a:cs typeface="+mn-cs"/>
                      </a:endParaRPr>
                    </a:p>
                  </a:txBody>
                  <a:tcPr anchor="ctr"/>
                </a:tc>
              </a:tr>
            </a:tbl>
          </a:graphicData>
        </a:graphic>
      </p:graphicFrame>
      <p:pic>
        <p:nvPicPr>
          <p:cNvPr id="2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56793" t="14529" r="26551" b="62115"/>
          <a:stretch/>
        </p:blipFill>
        <p:spPr bwMode="auto">
          <a:xfrm>
            <a:off x="871537" y="1587385"/>
            <a:ext cx="1803343" cy="1422514"/>
          </a:xfrm>
          <a:prstGeom prst="rect">
            <a:avLst/>
          </a:prstGeom>
          <a:solidFill>
            <a:schemeClr val="bg1"/>
          </a:solidFill>
          <a:ln w="28575">
            <a:solidFill>
              <a:schemeClr val="bg1">
                <a:lumMod val="75000"/>
              </a:schemeClr>
            </a:solidFill>
          </a:ln>
          <a:extLs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l="50845" t="15802" r="32499" b="60842"/>
          <a:stretch/>
        </p:blipFill>
        <p:spPr bwMode="auto">
          <a:xfrm>
            <a:off x="6535793" y="1587385"/>
            <a:ext cx="1803344" cy="1422514"/>
          </a:xfrm>
          <a:prstGeom prst="rect">
            <a:avLst/>
          </a:prstGeom>
          <a:solidFill>
            <a:schemeClr val="bg1"/>
          </a:solidFill>
          <a:ln w="28575">
            <a:solidFill>
              <a:schemeClr val="bg1">
                <a:lumMod val="75000"/>
              </a:schemeClr>
            </a:solidFill>
            <a:miter lim="800000"/>
            <a:headEnd/>
            <a:tailEnd/>
          </a:ln>
          <a:extLs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 name="Picture 6"/>
          <p:cNvPicPr>
            <a:picLocks noChangeAspect="1" noChangeArrowheads="1"/>
          </p:cNvPicPr>
          <p:nvPr/>
        </p:nvPicPr>
        <p:blipFill rotWithShape="1">
          <a:blip r:embed="rId5">
            <a:extLst>
              <a:ext uri="{28A0092B-C50C-407E-A947-70E740481C1C}">
                <a14:useLocalDpi xmlns:a14="http://schemas.microsoft.com/office/drawing/2010/main" val="0"/>
              </a:ext>
            </a:extLst>
          </a:blip>
          <a:srcRect l="50933" t="15149" r="32412" b="61495"/>
          <a:stretch/>
        </p:blipFill>
        <p:spPr bwMode="auto">
          <a:xfrm>
            <a:off x="3831634" y="1587386"/>
            <a:ext cx="1803343" cy="1422514"/>
          </a:xfrm>
          <a:prstGeom prst="rect">
            <a:avLst/>
          </a:prstGeom>
          <a:solidFill>
            <a:schemeClr val="bg1"/>
          </a:solidFill>
          <a:ln w="28575">
            <a:solidFill>
              <a:schemeClr val="bg1">
                <a:lumMod val="75000"/>
              </a:schemeClr>
            </a:solidFill>
            <a:miter lim="800000"/>
            <a:headEnd/>
            <a:tailEnd/>
          </a:ln>
          <a:extLs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1699188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663" y="2552700"/>
            <a:ext cx="8426450" cy="1143000"/>
          </a:xfrm>
        </p:spPr>
        <p:txBody>
          <a:bodyPr/>
          <a:lstStyle/>
          <a:p>
            <a:pPr>
              <a:defRPr/>
            </a:pPr>
            <a:r>
              <a:rPr lang="en-US" sz="6600" dirty="0" smtClean="0"/>
              <a:t>III. Evaluating classification model accuracy</a:t>
            </a:r>
            <a:endParaRPr lang="en-US" sz="6600" dirty="0"/>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r>
              <a:rPr lang="en-US" cap="none" dirty="0" smtClean="0">
                <a:latin typeface="PFDinTextCompPro-Bold" charset="0"/>
                <a:ea typeface="ヒラギノ角ゴ ProN W3" charset="0"/>
                <a:cs typeface="ヒラギノ角ゴ ProN W3" charset="0"/>
              </a:rPr>
              <a:t>LINEAR REGRESSION</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31445585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Evaluating classification model accuracy</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26</a:t>
            </a:fld>
            <a:endParaRPr lang="en-US"/>
          </a:p>
        </p:txBody>
      </p:sp>
      <p:sp>
        <p:nvSpPr>
          <p:cNvPr id="5" name="Rectangle 4"/>
          <p:cNvSpPr/>
          <p:nvPr/>
        </p:nvSpPr>
        <p:spPr>
          <a:xfrm>
            <a:off x="414337" y="1104900"/>
            <a:ext cx="8458200" cy="3877985"/>
          </a:xfrm>
          <a:prstGeom prst="rect">
            <a:avLst/>
          </a:prstGeom>
        </p:spPr>
        <p:txBody>
          <a:bodyPr wrap="square">
            <a:spAutoFit/>
          </a:bodyPr>
          <a:lstStyle/>
          <a:p>
            <a:pPr marL="342900" indent="-342900" algn="l">
              <a:buFont typeface="Arial"/>
              <a:buChar char="•"/>
            </a:pPr>
            <a:r>
              <a:rPr lang="en-US" sz="1800" dirty="0" smtClean="0">
                <a:latin typeface="Helvetica"/>
                <a:cs typeface="Helvetica"/>
              </a:rPr>
              <a:t>In last week’s class, you learned a few ways to evaluate predictive models for continuous data, with </a:t>
            </a:r>
            <a:r>
              <a:rPr lang="en-US" sz="1800" dirty="0">
                <a:latin typeface="Helvetica"/>
                <a:cs typeface="Helvetica"/>
              </a:rPr>
              <a:t>r</a:t>
            </a:r>
            <a:r>
              <a:rPr lang="en-US" sz="1800" dirty="0" smtClean="0">
                <a:latin typeface="Helvetica"/>
                <a:cs typeface="Helvetica"/>
              </a:rPr>
              <a:t>oot mean squared error (RMSE) being the most popular and informative. </a:t>
            </a:r>
            <a:endParaRPr lang="en-US" sz="1800" baseline="30000" dirty="0">
              <a:latin typeface="Helvetica"/>
              <a:cs typeface="Helvetica"/>
            </a:endParaRPr>
          </a:p>
          <a:p>
            <a:pPr marL="342900" indent="-342900" algn="l">
              <a:buFont typeface="Arial"/>
              <a:buChar char="•"/>
            </a:pPr>
            <a:endParaRPr lang="en-US" sz="1800" b="1" baseline="30000" dirty="0" smtClean="0">
              <a:latin typeface="Helvetica"/>
              <a:cs typeface="Helvetica"/>
            </a:endParaRPr>
          </a:p>
          <a:p>
            <a:pPr marL="342900" indent="-342900" algn="l">
              <a:buFont typeface="Arial"/>
              <a:buChar char="•"/>
            </a:pPr>
            <a:r>
              <a:rPr lang="en-US" sz="1800" dirty="0" smtClean="0">
                <a:latin typeface="Helvetica"/>
                <a:cs typeface="Helvetica"/>
              </a:rPr>
              <a:t>For classification models, so far we have only looked at sheer accuracy.</a:t>
            </a:r>
          </a:p>
          <a:p>
            <a:pPr marL="342900" indent="-342900" algn="l">
              <a:buFont typeface="Arial"/>
              <a:buChar char="•"/>
            </a:pPr>
            <a:endParaRPr lang="en-US" sz="1800" dirty="0" smtClean="0">
              <a:latin typeface="Helvetica"/>
              <a:cs typeface="Helvetica"/>
            </a:endParaRPr>
          </a:p>
          <a:p>
            <a:pPr marL="342900" indent="-342900" algn="l">
              <a:buFont typeface="Arial"/>
              <a:buChar char="•"/>
            </a:pPr>
            <a:r>
              <a:rPr lang="en-US" sz="1800" dirty="0" smtClean="0">
                <a:latin typeface="Helvetica"/>
                <a:cs typeface="Helvetica"/>
              </a:rPr>
              <a:t>But, what happens if your data is imbalanced?</a:t>
            </a:r>
          </a:p>
          <a:p>
            <a:pPr marL="1000125" lvl="2" indent="-342900" algn="l">
              <a:buFont typeface="Arial"/>
              <a:buChar char="•"/>
            </a:pPr>
            <a:r>
              <a:rPr lang="en-US" sz="1800" dirty="0" smtClean="0">
                <a:latin typeface="Helvetica"/>
                <a:cs typeface="Helvetica"/>
              </a:rPr>
              <a:t>Ex: when detecting disease prevalence, only 1% of patients have a disease. </a:t>
            </a:r>
          </a:p>
          <a:p>
            <a:pPr marL="1000125" lvl="2" indent="-342900" algn="l">
              <a:buFont typeface="Arial"/>
              <a:buChar char="•"/>
            </a:pPr>
            <a:r>
              <a:rPr lang="en-US" sz="1800" dirty="0" smtClean="0">
                <a:latin typeface="Helvetica"/>
                <a:cs typeface="Helvetica"/>
              </a:rPr>
              <a:t>However, a model that predicts that </a:t>
            </a:r>
            <a:r>
              <a:rPr lang="en-US" sz="1800" dirty="0" smtClean="0">
                <a:latin typeface="Helvetica"/>
                <a:cs typeface="Helvetica"/>
              </a:rPr>
              <a:t>no one </a:t>
            </a:r>
            <a:r>
              <a:rPr lang="en-US" sz="1800" dirty="0" smtClean="0">
                <a:latin typeface="Helvetica"/>
                <a:cs typeface="Helvetica"/>
              </a:rPr>
              <a:t>has a disease would be accurate 99% of the time, but in no way would be informative or useful to our needs!</a:t>
            </a:r>
          </a:p>
          <a:p>
            <a:pPr marL="342900" indent="-342900" algn="l">
              <a:buFont typeface="Arial"/>
              <a:buChar char="•"/>
            </a:pPr>
            <a:endParaRPr lang="en-US" sz="1800" dirty="0">
              <a:latin typeface="Helvetica"/>
              <a:ea typeface="Heiti TC Light"/>
              <a:cs typeface="Helvetica"/>
            </a:endParaRPr>
          </a:p>
          <a:p>
            <a:pPr marL="342900" indent="-342900" algn="l">
              <a:buFont typeface="Arial"/>
              <a:buChar char="•"/>
            </a:pPr>
            <a:endParaRPr lang="en-US" sz="1800" dirty="0">
              <a:latin typeface="Helvetica"/>
              <a:ea typeface="Heiti TC Light"/>
              <a:cs typeface="Helvetica"/>
            </a:endParaRPr>
          </a:p>
        </p:txBody>
      </p:sp>
    </p:spTree>
    <p:extLst>
      <p:ext uri="{BB962C8B-B14F-4D97-AF65-F5344CB8AC3E}">
        <p14:creationId xmlns:p14="http://schemas.microsoft.com/office/powerpoint/2010/main" val="117521825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INTERPRETING THE OUPUT</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27</a:t>
            </a:fld>
            <a:endParaRPr lang="en-US"/>
          </a:p>
        </p:txBody>
      </p:sp>
      <p:sp>
        <p:nvSpPr>
          <p:cNvPr id="5" name="Rectangle 4"/>
          <p:cNvSpPr/>
          <p:nvPr/>
        </p:nvSpPr>
        <p:spPr>
          <a:xfrm>
            <a:off x="414337" y="1104900"/>
            <a:ext cx="8458200" cy="2031325"/>
          </a:xfrm>
          <a:prstGeom prst="rect">
            <a:avLst/>
          </a:prstGeom>
        </p:spPr>
        <p:txBody>
          <a:bodyPr wrap="square">
            <a:spAutoFit/>
          </a:bodyPr>
          <a:lstStyle/>
          <a:p>
            <a:pPr marL="342900" indent="-342900" algn="l">
              <a:buFont typeface="Arial"/>
              <a:buChar char="•"/>
            </a:pPr>
            <a:r>
              <a:rPr lang="en-US" sz="1800" dirty="0" smtClean="0">
                <a:latin typeface="Helvetica"/>
                <a:cs typeface="Helvetica"/>
              </a:rPr>
              <a:t>We </a:t>
            </a:r>
            <a:r>
              <a:rPr lang="en-US" sz="1800" dirty="0">
                <a:latin typeface="Helvetica"/>
                <a:cs typeface="Helvetica"/>
              </a:rPr>
              <a:t>typically look </a:t>
            </a:r>
            <a:r>
              <a:rPr lang="en-US" sz="1800" dirty="0" smtClean="0">
                <a:latin typeface="Helvetica"/>
                <a:cs typeface="Helvetica"/>
              </a:rPr>
              <a:t>at a few metrics to incorporate model meaningfulness for imbalanced data and differences in relative importance of detecting different levels in the data:</a:t>
            </a:r>
          </a:p>
          <a:p>
            <a:pPr marL="671513" lvl="1" indent="-342900" algn="l">
              <a:buFont typeface="Arial"/>
              <a:buChar char="•"/>
            </a:pPr>
            <a:endParaRPr lang="en-US" sz="1800" dirty="0" smtClean="0">
              <a:latin typeface="Helvetica"/>
              <a:ea typeface="Heiti TC Light"/>
              <a:cs typeface="Helvetica"/>
            </a:endParaRPr>
          </a:p>
          <a:p>
            <a:pPr marL="671513" lvl="1" indent="-342900" algn="l">
              <a:buFont typeface="Arial"/>
              <a:buChar char="•"/>
            </a:pPr>
            <a:r>
              <a:rPr lang="en-US" sz="1800" dirty="0" smtClean="0">
                <a:latin typeface="Helvetica"/>
                <a:ea typeface="Heiti TC Light"/>
                <a:cs typeface="Helvetica"/>
              </a:rPr>
              <a:t>Confusion Matrices; </a:t>
            </a:r>
          </a:p>
          <a:p>
            <a:pPr marL="671513" lvl="1" indent="-342900" algn="l">
              <a:buFont typeface="Arial"/>
              <a:buChar char="•"/>
            </a:pPr>
            <a:r>
              <a:rPr lang="en-US" sz="1800" dirty="0" smtClean="0">
                <a:latin typeface="Helvetica"/>
                <a:ea typeface="Heiti TC Light"/>
                <a:cs typeface="Helvetica"/>
              </a:rPr>
              <a:t>Receiver Operating Characteristic (ROC) curves; and</a:t>
            </a:r>
          </a:p>
          <a:p>
            <a:pPr marL="671513" lvl="1" indent="-342900" algn="l">
              <a:buFont typeface="Arial"/>
              <a:buChar char="•"/>
            </a:pPr>
            <a:r>
              <a:rPr lang="en-US" sz="1800" dirty="0">
                <a:latin typeface="Helvetica"/>
                <a:ea typeface="Heiti TC Light"/>
                <a:cs typeface="Helvetica"/>
              </a:rPr>
              <a:t>P</a:t>
            </a:r>
            <a:r>
              <a:rPr lang="en-US" sz="1800" dirty="0" smtClean="0">
                <a:latin typeface="Helvetica"/>
                <a:ea typeface="Heiti TC Light"/>
                <a:cs typeface="Helvetica"/>
              </a:rPr>
              <a:t>recision-Recall curves.</a:t>
            </a:r>
          </a:p>
        </p:txBody>
      </p:sp>
    </p:spTree>
    <p:extLst>
      <p:ext uri="{BB962C8B-B14F-4D97-AF65-F5344CB8AC3E}">
        <p14:creationId xmlns:p14="http://schemas.microsoft.com/office/powerpoint/2010/main" val="87691696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Confusion matrices</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28</a:t>
            </a:fld>
            <a:endParaRPr lang="en-US"/>
          </a:p>
        </p:txBody>
      </p:sp>
      <p:sp>
        <p:nvSpPr>
          <p:cNvPr id="5" name="Rectangle 4"/>
          <p:cNvSpPr/>
          <p:nvPr/>
        </p:nvSpPr>
        <p:spPr>
          <a:xfrm>
            <a:off x="414337" y="1104900"/>
            <a:ext cx="4724400" cy="3416320"/>
          </a:xfrm>
          <a:prstGeom prst="rect">
            <a:avLst/>
          </a:prstGeom>
        </p:spPr>
        <p:txBody>
          <a:bodyPr wrap="square">
            <a:spAutoFit/>
          </a:bodyPr>
          <a:lstStyle/>
          <a:p>
            <a:pPr marL="342900" indent="-342900" algn="l">
              <a:buFont typeface="Arial"/>
              <a:buChar char="•"/>
            </a:pPr>
            <a:r>
              <a:rPr lang="en-US" sz="1800" dirty="0" smtClean="0">
                <a:latin typeface="Helvetica"/>
                <a:cs typeface="Helvetica"/>
              </a:rPr>
              <a:t>Confusion matrices show the overall performance of a classifier in its ability to accurately predict n classes inside a test set of data. </a:t>
            </a:r>
          </a:p>
          <a:p>
            <a:pPr marL="342900" indent="-342900" algn="l">
              <a:buFont typeface="Arial"/>
              <a:buChar char="•"/>
            </a:pPr>
            <a:endParaRPr lang="en-US" sz="1800" dirty="0">
              <a:latin typeface="Helvetica"/>
              <a:ea typeface="Heiti TC Light"/>
              <a:cs typeface="Helvetica"/>
            </a:endParaRPr>
          </a:p>
          <a:p>
            <a:pPr marL="342900" indent="-342900" algn="l">
              <a:buFont typeface="Arial"/>
              <a:buChar char="•"/>
            </a:pPr>
            <a:r>
              <a:rPr lang="en-US" sz="1800" dirty="0" smtClean="0">
                <a:latin typeface="Helvetica"/>
                <a:ea typeface="Heiti TC Light"/>
                <a:cs typeface="Helvetica"/>
              </a:rPr>
              <a:t>To your right is an example of a matrix for detecting the presence of the disease.</a:t>
            </a:r>
          </a:p>
          <a:p>
            <a:pPr marL="671513" lvl="1" indent="-342900" algn="l">
              <a:buFont typeface="Arial"/>
              <a:buChar char="•"/>
            </a:pPr>
            <a:r>
              <a:rPr lang="en-US" sz="1800" dirty="0" smtClean="0">
                <a:latin typeface="Helvetica"/>
                <a:ea typeface="Heiti TC Light"/>
                <a:cs typeface="Helvetica"/>
              </a:rPr>
              <a:t>The horizontal labels show the actual outcomes in the test set.</a:t>
            </a:r>
          </a:p>
          <a:p>
            <a:pPr marL="671513" lvl="1" indent="-342900" algn="l">
              <a:buFont typeface="Arial"/>
              <a:buChar char="•"/>
            </a:pPr>
            <a:r>
              <a:rPr lang="en-US" sz="1800" dirty="0" smtClean="0">
                <a:latin typeface="Helvetica"/>
                <a:ea typeface="Heiti TC Light"/>
                <a:cs typeface="Helvetica"/>
              </a:rPr>
              <a:t>The vertical labels show the predicted outcomes for the same data in the set.  </a:t>
            </a: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47774" y="1181100"/>
            <a:ext cx="3677163" cy="1943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725222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Confusion matrices</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29</a:t>
            </a:fld>
            <a:endParaRPr lang="en-US"/>
          </a:p>
        </p:txBody>
      </p:sp>
      <p:sp>
        <p:nvSpPr>
          <p:cNvPr id="5" name="Rectangle 4"/>
          <p:cNvSpPr/>
          <p:nvPr/>
        </p:nvSpPr>
        <p:spPr>
          <a:xfrm>
            <a:off x="414337" y="1104900"/>
            <a:ext cx="4495800" cy="3416320"/>
          </a:xfrm>
          <a:prstGeom prst="rect">
            <a:avLst/>
          </a:prstGeom>
        </p:spPr>
        <p:txBody>
          <a:bodyPr wrap="square">
            <a:spAutoFit/>
          </a:bodyPr>
          <a:lstStyle/>
          <a:p>
            <a:pPr marL="342900" indent="-342900" algn="l">
              <a:buFont typeface="Arial"/>
              <a:buChar char="•"/>
            </a:pPr>
            <a:r>
              <a:rPr lang="en-US" sz="1800" dirty="0" smtClean="0">
                <a:latin typeface="Helvetica"/>
                <a:cs typeface="Helvetica"/>
              </a:rPr>
              <a:t>Confusion matrices show a lot of data. </a:t>
            </a:r>
          </a:p>
          <a:p>
            <a:pPr marL="671513" lvl="1" indent="-342900" algn="l">
              <a:buFont typeface="Arial"/>
              <a:buChar char="•"/>
            </a:pPr>
            <a:r>
              <a:rPr lang="en-US" sz="1800" dirty="0" smtClean="0">
                <a:latin typeface="Helvetica"/>
                <a:cs typeface="Helvetica"/>
              </a:rPr>
              <a:t>True </a:t>
            </a:r>
            <a:r>
              <a:rPr lang="en-US" sz="1800" dirty="0">
                <a:latin typeface="Helvetica"/>
                <a:cs typeface="Helvetica"/>
              </a:rPr>
              <a:t>Positives (TP</a:t>
            </a:r>
            <a:r>
              <a:rPr lang="en-US" sz="1800" dirty="0" smtClean="0">
                <a:latin typeface="Helvetica"/>
                <a:cs typeface="Helvetica"/>
              </a:rPr>
              <a:t>)</a:t>
            </a:r>
          </a:p>
          <a:p>
            <a:pPr marL="671513" lvl="1" indent="-342900" algn="l">
              <a:buFont typeface="Arial"/>
              <a:buChar char="•"/>
            </a:pPr>
            <a:r>
              <a:rPr lang="en-US" sz="1800" dirty="0" smtClean="0">
                <a:latin typeface="Helvetica"/>
                <a:cs typeface="Helvetica"/>
              </a:rPr>
              <a:t>True </a:t>
            </a:r>
            <a:r>
              <a:rPr lang="en-US" sz="1800" dirty="0">
                <a:latin typeface="Helvetica"/>
                <a:cs typeface="Helvetica"/>
              </a:rPr>
              <a:t>Negatives (TN</a:t>
            </a:r>
            <a:r>
              <a:rPr lang="en-US" sz="1800" dirty="0" smtClean="0">
                <a:latin typeface="Helvetica"/>
                <a:cs typeface="Helvetica"/>
              </a:rPr>
              <a:t>) </a:t>
            </a:r>
          </a:p>
          <a:p>
            <a:pPr marL="671513" lvl="1" indent="-342900" algn="l">
              <a:buFont typeface="Arial"/>
              <a:buChar char="•"/>
            </a:pPr>
            <a:r>
              <a:rPr lang="en-US" sz="1800" dirty="0" smtClean="0">
                <a:latin typeface="Helvetica"/>
                <a:cs typeface="Helvetica"/>
              </a:rPr>
              <a:t>False </a:t>
            </a:r>
            <a:r>
              <a:rPr lang="en-US" sz="1800" dirty="0">
                <a:latin typeface="Helvetica"/>
                <a:cs typeface="Helvetica"/>
              </a:rPr>
              <a:t>Positives (FP</a:t>
            </a:r>
            <a:r>
              <a:rPr lang="en-US" sz="1800" dirty="0" smtClean="0">
                <a:latin typeface="Helvetica"/>
                <a:cs typeface="Helvetica"/>
              </a:rPr>
              <a:t>)</a:t>
            </a:r>
          </a:p>
          <a:p>
            <a:pPr marL="671513" lvl="1" indent="-342900" algn="l">
              <a:buFont typeface="Arial"/>
              <a:buChar char="•"/>
            </a:pPr>
            <a:r>
              <a:rPr lang="en-US" sz="1800" dirty="0" smtClean="0">
                <a:latin typeface="Helvetica"/>
                <a:cs typeface="Helvetica"/>
              </a:rPr>
              <a:t>False </a:t>
            </a:r>
            <a:r>
              <a:rPr lang="en-US" sz="1800" dirty="0">
                <a:latin typeface="Helvetica"/>
                <a:cs typeface="Helvetica"/>
              </a:rPr>
              <a:t>Negatives (FN</a:t>
            </a:r>
            <a:r>
              <a:rPr lang="en-US" sz="1800" dirty="0" smtClean="0">
                <a:latin typeface="Helvetica"/>
                <a:cs typeface="Helvetica"/>
              </a:rPr>
              <a:t>)</a:t>
            </a:r>
          </a:p>
          <a:p>
            <a:pPr marL="671513" lvl="1" indent="-342900" algn="l">
              <a:buFont typeface="Arial"/>
              <a:buChar char="•"/>
            </a:pPr>
            <a:endParaRPr lang="en-US" sz="1800" dirty="0">
              <a:latin typeface="Helvetica"/>
              <a:cs typeface="Helvetica"/>
            </a:endParaRPr>
          </a:p>
          <a:p>
            <a:pPr marL="342900" indent="-342900" algn="l">
              <a:buFont typeface="Arial"/>
              <a:buChar char="•"/>
            </a:pPr>
            <a:r>
              <a:rPr lang="en-US" sz="1800" dirty="0" smtClean="0">
                <a:latin typeface="Helvetica"/>
                <a:cs typeface="Helvetica"/>
              </a:rPr>
              <a:t>Overall accuracy is (TP + TN) / Total  = (100 + 50) / 165 = 0.91</a:t>
            </a:r>
          </a:p>
          <a:p>
            <a:pPr marL="342900" indent="-342900" algn="l">
              <a:buFont typeface="Arial"/>
              <a:buChar char="•"/>
            </a:pPr>
            <a:endParaRPr lang="en-US" sz="1800" dirty="0">
              <a:latin typeface="Helvetica"/>
              <a:cs typeface="Helvetica"/>
            </a:endParaRPr>
          </a:p>
          <a:p>
            <a:pPr marL="342900" indent="-342900" algn="l">
              <a:buFont typeface="Arial"/>
              <a:buChar char="•"/>
            </a:pPr>
            <a:r>
              <a:rPr lang="en-US" sz="1800" dirty="0" smtClean="0">
                <a:latin typeface="Helvetica"/>
                <a:cs typeface="Helvetica"/>
              </a:rPr>
              <a:t>Error rate is (FP + FN) / Total = (10 + 5) /165 = 0.09</a:t>
            </a:r>
            <a:endParaRPr lang="en-US" sz="1800" dirty="0">
              <a:latin typeface="Helvetica"/>
              <a:cs typeface="Helvetica"/>
            </a:endParaRPr>
          </a:p>
          <a:p>
            <a:pPr marL="671513" lvl="1" indent="-342900" algn="l">
              <a:buFont typeface="Arial"/>
              <a:buChar char="•"/>
            </a:pPr>
            <a:endParaRPr lang="en-US" sz="1800" dirty="0" smtClean="0">
              <a:latin typeface="Helvetica"/>
              <a:ea typeface="Heiti TC Light"/>
              <a:cs typeface="Helvetica"/>
            </a:endParaRPr>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69980" y="1104900"/>
            <a:ext cx="4407357" cy="2515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531430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663" y="2933700"/>
            <a:ext cx="8426450" cy="1143000"/>
          </a:xfrm>
        </p:spPr>
        <p:txBody>
          <a:bodyPr/>
          <a:lstStyle/>
          <a:p>
            <a:pPr>
              <a:defRPr/>
            </a:pPr>
            <a:r>
              <a:rPr lang="en-US" sz="6600" dirty="0"/>
              <a:t>I</a:t>
            </a:r>
            <a:r>
              <a:rPr lang="en-US" sz="6600" dirty="0" smtClean="0"/>
              <a:t>. PROBABILITY AND BAYES’ THEROM</a:t>
            </a:r>
            <a:endParaRPr lang="en-US" sz="6600" dirty="0"/>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r>
              <a:rPr lang="en-US" cap="none" dirty="0" smtClean="0">
                <a:latin typeface="PFDinTextCompPro-Bold" charset="0"/>
                <a:ea typeface="ヒラギノ角ゴ ProN W3" charset="0"/>
                <a:cs typeface="ヒラギノ角ゴ ProN W3" charset="0"/>
              </a:rPr>
              <a:t>NAÏVE BAYES, DECISION TREES, &amp; MODEL EVALUATION</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425964891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Confusion matrices</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30</a:t>
            </a:fld>
            <a:endParaRPr lang="en-US"/>
          </a:p>
        </p:txBody>
      </p:sp>
      <p:sp>
        <p:nvSpPr>
          <p:cNvPr id="5" name="Rectangle 4"/>
          <p:cNvSpPr/>
          <p:nvPr/>
        </p:nvSpPr>
        <p:spPr>
          <a:xfrm>
            <a:off x="414337" y="1104900"/>
            <a:ext cx="4572000" cy="3847208"/>
          </a:xfrm>
          <a:prstGeom prst="rect">
            <a:avLst/>
          </a:prstGeom>
        </p:spPr>
        <p:txBody>
          <a:bodyPr wrap="square">
            <a:spAutoFit/>
          </a:bodyPr>
          <a:lstStyle/>
          <a:p>
            <a:pPr marL="342900" indent="-342900" algn="l">
              <a:buFont typeface="Arial"/>
              <a:buChar char="•"/>
            </a:pPr>
            <a:r>
              <a:rPr lang="en-US" sz="1800" dirty="0" smtClean="0">
                <a:latin typeface="Helvetica"/>
                <a:cs typeface="Helvetica"/>
              </a:rPr>
              <a:t>The false positive rate is FP / (FP + TN) = 10 / (10 + 50) = 17%</a:t>
            </a:r>
          </a:p>
          <a:p>
            <a:pPr marL="342900" indent="-342900" algn="l">
              <a:buFont typeface="Arial"/>
              <a:buChar char="•"/>
            </a:pPr>
            <a:endParaRPr lang="en-US" sz="500" dirty="0">
              <a:latin typeface="Helvetica"/>
              <a:ea typeface="Heiti TC Light"/>
              <a:cs typeface="Helvetica"/>
            </a:endParaRPr>
          </a:p>
          <a:p>
            <a:pPr marL="342900" indent="-342900" algn="l">
              <a:buFont typeface="Arial"/>
              <a:buChar char="•"/>
            </a:pPr>
            <a:r>
              <a:rPr lang="en-US" sz="1800" b="1" dirty="0" smtClean="0">
                <a:latin typeface="Helvetica"/>
                <a:ea typeface="Heiti TC Light"/>
                <a:cs typeface="Helvetica"/>
              </a:rPr>
              <a:t>Sensitivity </a:t>
            </a:r>
            <a:r>
              <a:rPr lang="en-US" sz="1800" dirty="0" smtClean="0">
                <a:latin typeface="Helvetica"/>
                <a:ea typeface="Heiti TC Light"/>
                <a:cs typeface="Helvetica"/>
              </a:rPr>
              <a:t>or ‘recall’, one of the most commonly used metrics, records the percent of correct classifications made when the actual value is positive.</a:t>
            </a:r>
          </a:p>
          <a:p>
            <a:pPr marL="671513" lvl="1" indent="-342900" algn="l">
              <a:buFont typeface="Arial"/>
              <a:buChar char="•"/>
            </a:pPr>
            <a:r>
              <a:rPr lang="en-US" sz="1800" dirty="0" smtClean="0">
                <a:latin typeface="Helvetica"/>
                <a:ea typeface="Heiti TC Light"/>
                <a:cs typeface="Helvetica"/>
              </a:rPr>
              <a:t>It’s calculated by:  TP / (TP + FN) = 100/105 = 0.95</a:t>
            </a:r>
          </a:p>
          <a:p>
            <a:pPr marL="671513" lvl="1" indent="-342900" algn="l">
              <a:buFont typeface="Arial"/>
              <a:buChar char="•"/>
            </a:pPr>
            <a:endParaRPr lang="en-US" sz="500" dirty="0">
              <a:latin typeface="Helvetica"/>
              <a:ea typeface="Heiti TC Light"/>
              <a:cs typeface="Helvetica"/>
            </a:endParaRPr>
          </a:p>
          <a:p>
            <a:pPr marL="342900" indent="-342900" algn="l">
              <a:buFont typeface="Arial"/>
              <a:buChar char="•"/>
            </a:pPr>
            <a:r>
              <a:rPr lang="en-US" sz="1800" b="1" dirty="0" smtClean="0">
                <a:latin typeface="Helvetica"/>
                <a:ea typeface="Heiti TC Light"/>
                <a:cs typeface="Helvetica"/>
              </a:rPr>
              <a:t>Specificity</a:t>
            </a:r>
            <a:r>
              <a:rPr lang="en-US" sz="1800" dirty="0" smtClean="0">
                <a:latin typeface="Helvetica"/>
                <a:ea typeface="Heiti TC Light"/>
                <a:cs typeface="Helvetica"/>
              </a:rPr>
              <a:t> records the percent of correct classifications when the actual value is negative. </a:t>
            </a:r>
          </a:p>
          <a:p>
            <a:pPr marL="671513" lvl="1" indent="-342900" algn="l">
              <a:buFont typeface="Arial"/>
              <a:buChar char="•"/>
            </a:pPr>
            <a:r>
              <a:rPr lang="en-US" sz="1800" dirty="0" smtClean="0">
                <a:latin typeface="Helvetica"/>
                <a:ea typeface="Heiti TC Light"/>
                <a:cs typeface="Helvetica"/>
              </a:rPr>
              <a:t>TN / (TN + FP) = 50 / (10 + 50) = 0.83</a:t>
            </a:r>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69980" y="1104900"/>
            <a:ext cx="4407357" cy="2515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808137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The f1 score and Cohen’s kappa</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31</a:t>
            </a:fld>
            <a:endParaRPr lang="en-US"/>
          </a:p>
        </p:txBody>
      </p:sp>
      <p:sp>
        <p:nvSpPr>
          <p:cNvPr id="5" name="Rectangle 4"/>
          <p:cNvSpPr/>
          <p:nvPr/>
        </p:nvSpPr>
        <p:spPr>
          <a:xfrm>
            <a:off x="414337" y="1104900"/>
            <a:ext cx="8458200" cy="4524316"/>
          </a:xfrm>
          <a:prstGeom prst="rect">
            <a:avLst/>
          </a:prstGeom>
        </p:spPr>
        <p:txBody>
          <a:bodyPr wrap="square">
            <a:spAutoFit/>
          </a:bodyPr>
          <a:lstStyle/>
          <a:p>
            <a:pPr marL="342900" indent="-342900" algn="l">
              <a:buFont typeface="Arial"/>
              <a:buChar char="•"/>
            </a:pPr>
            <a:r>
              <a:rPr lang="en-US" sz="1800" dirty="0" smtClean="0">
                <a:latin typeface="Helvetica"/>
                <a:cs typeface="Helvetica"/>
              </a:rPr>
              <a:t>In the real world, you want to look at specificity and sensitivity a lot.  </a:t>
            </a:r>
          </a:p>
          <a:p>
            <a:pPr marL="671513" lvl="1" indent="-342900" algn="l">
              <a:buFont typeface="Arial"/>
              <a:buChar char="•"/>
            </a:pPr>
            <a:r>
              <a:rPr lang="en-US" sz="1800" dirty="0" smtClean="0">
                <a:latin typeface="Helvetica"/>
                <a:cs typeface="Helvetica"/>
              </a:rPr>
              <a:t>If you want a balanced classifier that gets both classes right most of the time, looking at sensitivity and specificity will help you avoid the pitfalls explained before from looking at sheer accuracy.</a:t>
            </a:r>
          </a:p>
          <a:p>
            <a:pPr marL="671513" lvl="1" indent="-342900" algn="l">
              <a:buFont typeface="Arial"/>
              <a:buChar char="•"/>
            </a:pPr>
            <a:endParaRPr lang="en-US" sz="800" dirty="0" smtClean="0">
              <a:latin typeface="Helvetica"/>
              <a:cs typeface="Helvetica"/>
            </a:endParaRPr>
          </a:p>
          <a:p>
            <a:pPr marL="671513" lvl="1" indent="-342900" algn="l">
              <a:buFont typeface="Arial"/>
              <a:buChar char="•"/>
            </a:pPr>
            <a:r>
              <a:rPr lang="en-US" sz="1800" dirty="0" smtClean="0">
                <a:latin typeface="Helvetica"/>
                <a:cs typeface="Helvetica"/>
              </a:rPr>
              <a:t>The </a:t>
            </a:r>
            <a:r>
              <a:rPr lang="en-US" sz="1800" dirty="0" smtClean="0">
                <a:latin typeface="Helvetica"/>
                <a:cs typeface="Helvetica"/>
              </a:rPr>
              <a:t>F1 </a:t>
            </a:r>
            <a:r>
              <a:rPr lang="en-US" sz="1800" dirty="0" smtClean="0">
                <a:latin typeface="Helvetica"/>
                <a:cs typeface="Helvetica"/>
              </a:rPr>
              <a:t>score, which is the </a:t>
            </a:r>
            <a:r>
              <a:rPr lang="en-US" sz="1800" i="1" dirty="0" smtClean="0">
                <a:latin typeface="Helvetica"/>
                <a:cs typeface="Helvetica"/>
              </a:rPr>
              <a:t>harmonic mean </a:t>
            </a:r>
            <a:r>
              <a:rPr lang="en-US" sz="1800" dirty="0" smtClean="0">
                <a:latin typeface="Helvetica"/>
                <a:cs typeface="Helvetica"/>
              </a:rPr>
              <a:t>of sensitivity and specificity </a:t>
            </a:r>
            <a:r>
              <a:rPr lang="en-US" sz="1800" dirty="0" smtClean="0">
                <a:latin typeface="Helvetica"/>
                <a:cs typeface="Helvetica"/>
              </a:rPr>
              <a:t>gives you the combined accuracy of both metrics</a:t>
            </a:r>
            <a:r>
              <a:rPr lang="en-US" sz="1800" dirty="0" smtClean="0">
                <a:latin typeface="Helvetica"/>
                <a:cs typeface="Helvetica"/>
              </a:rPr>
              <a:t>.</a:t>
            </a:r>
          </a:p>
          <a:p>
            <a:pPr marL="1328738" lvl="3" indent="-342900" algn="l">
              <a:buFont typeface="Arial"/>
              <a:buChar char="•"/>
            </a:pPr>
            <a:r>
              <a:rPr lang="en-US" sz="1800" dirty="0" smtClean="0">
                <a:latin typeface="Helvetica"/>
                <a:cs typeface="Helvetica"/>
              </a:rPr>
              <a:t>It is calculated by 2 * ((precision * recall) / (precision + recall))</a:t>
            </a:r>
            <a:endParaRPr lang="en-US" sz="1800" dirty="0" smtClean="0">
              <a:latin typeface="Helvetica"/>
              <a:cs typeface="Helvetica"/>
            </a:endParaRPr>
          </a:p>
          <a:p>
            <a:pPr marL="671513" lvl="1" indent="-342900" algn="l">
              <a:buFont typeface="Arial"/>
              <a:buChar char="•"/>
            </a:pPr>
            <a:endParaRPr lang="en-US" sz="1800" dirty="0">
              <a:latin typeface="Helvetica"/>
              <a:ea typeface="Heiti TC Light"/>
              <a:cs typeface="Helvetica"/>
            </a:endParaRPr>
          </a:p>
          <a:p>
            <a:pPr marL="342900" indent="-342900" algn="l">
              <a:buFont typeface="Arial"/>
              <a:buChar char="•"/>
            </a:pPr>
            <a:r>
              <a:rPr lang="en-US" sz="1800" dirty="0" smtClean="0">
                <a:latin typeface="Helvetica"/>
                <a:ea typeface="Heiti TC Light"/>
                <a:cs typeface="Helvetica"/>
              </a:rPr>
              <a:t>However, using both metrics to compare models can be tricky.</a:t>
            </a:r>
          </a:p>
          <a:p>
            <a:pPr marL="671513" lvl="1" indent="-342900" algn="l">
              <a:buFont typeface="Arial"/>
              <a:buChar char="•"/>
            </a:pPr>
            <a:r>
              <a:rPr lang="en-US" sz="1800" dirty="0" smtClean="0">
                <a:latin typeface="Helvetica"/>
                <a:ea typeface="Heiti TC Light"/>
                <a:cs typeface="Helvetica"/>
              </a:rPr>
              <a:t>Ex: is one model ‘better’ than another if it has 1% more sensitivity but 2% less specificity? </a:t>
            </a:r>
          </a:p>
          <a:p>
            <a:pPr marL="342900" indent="-342900" algn="l">
              <a:buFont typeface="Arial"/>
              <a:buChar char="•"/>
            </a:pPr>
            <a:endParaRPr lang="en-US" sz="1800" dirty="0" smtClean="0">
              <a:latin typeface="Helvetica"/>
              <a:ea typeface="Heiti TC Light"/>
              <a:cs typeface="Helvetica"/>
            </a:endParaRPr>
          </a:p>
          <a:p>
            <a:pPr marL="342900" indent="-342900" algn="l">
              <a:buFont typeface="Arial"/>
              <a:buChar char="•"/>
            </a:pPr>
            <a:r>
              <a:rPr lang="en-US" sz="1800" dirty="0" smtClean="0">
                <a:latin typeface="Helvetica"/>
                <a:ea typeface="Heiti TC Light"/>
                <a:cs typeface="Helvetica"/>
              </a:rPr>
              <a:t>So, to determine the relative </a:t>
            </a:r>
            <a:r>
              <a:rPr lang="en-US" sz="1800" dirty="0" err="1" smtClean="0">
                <a:latin typeface="Helvetica"/>
                <a:ea typeface="Heiti TC Light"/>
                <a:cs typeface="Helvetica"/>
              </a:rPr>
              <a:t>predictiveness</a:t>
            </a:r>
            <a:r>
              <a:rPr lang="en-US" sz="1800" dirty="0" smtClean="0">
                <a:latin typeface="Helvetica"/>
                <a:ea typeface="Heiti TC Light"/>
                <a:cs typeface="Helvetica"/>
              </a:rPr>
              <a:t> of both models, we look at a measure called Cohen’s Kappa. </a:t>
            </a:r>
          </a:p>
          <a:p>
            <a:pPr marL="671513" lvl="1" indent="-342900" algn="l">
              <a:buFont typeface="Arial"/>
              <a:buChar char="•"/>
            </a:pPr>
            <a:endParaRPr lang="en-US" sz="1800" dirty="0" smtClean="0">
              <a:latin typeface="Helvetica"/>
              <a:ea typeface="Heiti TC Light"/>
              <a:cs typeface="Helvetica"/>
            </a:endParaRPr>
          </a:p>
        </p:txBody>
      </p:sp>
    </p:spTree>
    <p:extLst>
      <p:ext uri="{BB962C8B-B14F-4D97-AF65-F5344CB8AC3E}">
        <p14:creationId xmlns:p14="http://schemas.microsoft.com/office/powerpoint/2010/main" val="3465765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Cohen’s kappa</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32</a:t>
            </a:fld>
            <a:endParaRPr lang="en-US"/>
          </a:p>
        </p:txBody>
      </p:sp>
      <p:sp>
        <p:nvSpPr>
          <p:cNvPr id="5" name="Rectangle 4"/>
          <p:cNvSpPr/>
          <p:nvPr/>
        </p:nvSpPr>
        <p:spPr>
          <a:xfrm>
            <a:off x="414337" y="1104900"/>
            <a:ext cx="8458200" cy="3877985"/>
          </a:xfrm>
          <a:prstGeom prst="rect">
            <a:avLst/>
          </a:prstGeom>
        </p:spPr>
        <p:txBody>
          <a:bodyPr wrap="square">
            <a:spAutoFit/>
          </a:bodyPr>
          <a:lstStyle/>
          <a:p>
            <a:pPr marL="342900" indent="-342900" algn="l">
              <a:buFont typeface="Arial"/>
              <a:buChar char="•"/>
            </a:pPr>
            <a:r>
              <a:rPr lang="en-US" sz="1800" dirty="0" smtClean="0">
                <a:latin typeface="Helvetica"/>
                <a:cs typeface="Helvetica"/>
              </a:rPr>
              <a:t>Cohen’s Kappa is a measure of the information gain of your model against random selection.  </a:t>
            </a:r>
          </a:p>
          <a:p>
            <a:pPr marL="342900" indent="-342900" algn="l">
              <a:buFont typeface="Arial"/>
              <a:buChar char="•"/>
            </a:pPr>
            <a:endParaRPr lang="en-US" sz="1200" dirty="0">
              <a:latin typeface="Helvetica"/>
              <a:cs typeface="Helvetica"/>
            </a:endParaRPr>
          </a:p>
          <a:p>
            <a:pPr marL="342900" indent="-342900" algn="l">
              <a:buFont typeface="Arial"/>
              <a:buChar char="•"/>
            </a:pPr>
            <a:r>
              <a:rPr lang="en-US" sz="1800" dirty="0" smtClean="0">
                <a:latin typeface="Helvetica"/>
                <a:cs typeface="Helvetica"/>
              </a:rPr>
              <a:t>For example, a completely naïve classification model would just classify each observation in the class with the highest frequency, as the highest frequency would have the highest probability of being selected.</a:t>
            </a:r>
          </a:p>
          <a:p>
            <a:pPr marL="342900" indent="-342900" algn="l">
              <a:buFont typeface="Arial"/>
              <a:buChar char="•"/>
            </a:pPr>
            <a:endParaRPr lang="en-US" sz="1200" dirty="0">
              <a:latin typeface="Helvetica"/>
              <a:cs typeface="Helvetica"/>
            </a:endParaRPr>
          </a:p>
          <a:p>
            <a:pPr marL="342900" indent="-342900" algn="l">
              <a:buFont typeface="Arial"/>
              <a:buChar char="•"/>
            </a:pPr>
            <a:r>
              <a:rPr lang="en-US" sz="1800" dirty="0" smtClean="0">
                <a:latin typeface="Helvetica"/>
                <a:cs typeface="Helvetica"/>
              </a:rPr>
              <a:t>Practically, your model—and the data it’s incorporating—doesn’t have any use or purpose if you can do no better than the naïve method described above. </a:t>
            </a:r>
            <a:endParaRPr lang="en-US" sz="1800" dirty="0">
              <a:latin typeface="Helvetica"/>
              <a:cs typeface="Helvetica"/>
            </a:endParaRPr>
          </a:p>
          <a:p>
            <a:pPr marL="342900" indent="-342900" algn="l">
              <a:buFont typeface="Arial"/>
              <a:buChar char="•"/>
            </a:pPr>
            <a:endParaRPr lang="en-US" sz="1200" dirty="0" smtClean="0">
              <a:latin typeface="Helvetica"/>
              <a:cs typeface="Helvetica"/>
            </a:endParaRPr>
          </a:p>
          <a:p>
            <a:pPr marL="342900" indent="-342900" algn="l">
              <a:buFont typeface="Arial"/>
              <a:buChar char="•"/>
            </a:pPr>
            <a:r>
              <a:rPr lang="en-US" sz="1800" dirty="0" smtClean="0">
                <a:latin typeface="Helvetica"/>
                <a:cs typeface="Helvetica"/>
              </a:rPr>
              <a:t>So, we calculate Cohen’s Kappa by:</a:t>
            </a:r>
          </a:p>
          <a:p>
            <a:pPr marL="3543300" lvl="7" indent="-342900">
              <a:buFont typeface="Arial"/>
              <a:buChar char="•"/>
            </a:pPr>
            <a:endParaRPr lang="en-US" sz="1200" dirty="0">
              <a:latin typeface="Helvetica"/>
              <a:cs typeface="Helvetica"/>
            </a:endParaRPr>
          </a:p>
          <a:p>
            <a:pPr marL="3543300" lvl="7" indent="-342900">
              <a:buFont typeface="Arial"/>
              <a:buChar char="•"/>
            </a:pPr>
            <a:r>
              <a:rPr lang="en-US" sz="1800" dirty="0" smtClean="0">
                <a:latin typeface="Helvetica"/>
                <a:cs typeface="Helvetica"/>
              </a:rPr>
              <a:t>Where </a:t>
            </a:r>
            <a:r>
              <a:rPr lang="en-US" sz="1800" dirty="0" err="1" smtClean="0">
                <a:latin typeface="Helvetica"/>
                <a:cs typeface="Helvetica"/>
              </a:rPr>
              <a:t>Pr</a:t>
            </a:r>
            <a:r>
              <a:rPr lang="en-US" sz="1800" dirty="0" smtClean="0">
                <a:latin typeface="Helvetica"/>
                <a:cs typeface="Helvetica"/>
              </a:rPr>
              <a:t>(a) your model’s accuracy, and </a:t>
            </a:r>
            <a:r>
              <a:rPr lang="en-US" sz="1800" dirty="0" err="1" smtClean="0">
                <a:latin typeface="Helvetica"/>
                <a:cs typeface="Helvetica"/>
              </a:rPr>
              <a:t>Pr</a:t>
            </a:r>
            <a:r>
              <a:rPr lang="en-US" sz="1800" dirty="0" smtClean="0">
                <a:latin typeface="Helvetica"/>
                <a:cs typeface="Helvetica"/>
              </a:rPr>
              <a:t>(e) is the probability of chance agreement (i.e. random selection).</a:t>
            </a:r>
          </a:p>
        </p:txBody>
      </p:sp>
      <p:pic>
        <p:nvPicPr>
          <p:cNvPr id="2" name="Picture 1"/>
          <p:cNvPicPr>
            <a:picLocks noChangeAspect="1"/>
          </p:cNvPicPr>
          <p:nvPr/>
        </p:nvPicPr>
        <p:blipFill>
          <a:blip r:embed="rId3"/>
          <a:stretch>
            <a:fillRect/>
          </a:stretch>
        </p:blipFill>
        <p:spPr>
          <a:xfrm>
            <a:off x="1023937" y="4152900"/>
            <a:ext cx="2032000" cy="609600"/>
          </a:xfrm>
          <a:prstGeom prst="rect">
            <a:avLst/>
          </a:prstGeom>
        </p:spPr>
      </p:pic>
    </p:spTree>
    <p:extLst>
      <p:ext uri="{BB962C8B-B14F-4D97-AF65-F5344CB8AC3E}">
        <p14:creationId xmlns:p14="http://schemas.microsoft.com/office/powerpoint/2010/main" val="126514000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Cohen’s kappa</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33</a:t>
            </a:fld>
            <a:endParaRPr lang="en-US"/>
          </a:p>
        </p:txBody>
      </p:sp>
      <p:sp>
        <p:nvSpPr>
          <p:cNvPr id="5" name="Rectangle 4"/>
          <p:cNvSpPr/>
          <p:nvPr/>
        </p:nvSpPr>
        <p:spPr>
          <a:xfrm>
            <a:off x="414337" y="1104900"/>
            <a:ext cx="8458200" cy="3693319"/>
          </a:xfrm>
          <a:prstGeom prst="rect">
            <a:avLst/>
          </a:prstGeom>
        </p:spPr>
        <p:txBody>
          <a:bodyPr wrap="square">
            <a:spAutoFit/>
          </a:bodyPr>
          <a:lstStyle/>
          <a:p>
            <a:pPr marL="342900" indent="-342900" algn="l">
              <a:buFont typeface="Arial"/>
              <a:buChar char="•"/>
            </a:pPr>
            <a:r>
              <a:rPr lang="en-US" sz="1800" dirty="0" smtClean="0">
                <a:latin typeface="Helvetica"/>
                <a:cs typeface="Helvetica"/>
              </a:rPr>
              <a:t>Cohen’s Kappa can vary beyond  -1 (complete information loss) to 1 (complete information gain); however, the ‘level’ of Kappa seen as appropriate depends on the domain.</a:t>
            </a:r>
          </a:p>
          <a:p>
            <a:pPr marL="342900" indent="-342900" algn="l">
              <a:buFont typeface="Arial"/>
              <a:buChar char="•"/>
            </a:pPr>
            <a:endParaRPr lang="en-US" sz="1800" dirty="0">
              <a:latin typeface="Helvetica"/>
              <a:cs typeface="Helvetica"/>
            </a:endParaRPr>
          </a:p>
          <a:p>
            <a:pPr marL="342900" indent="-342900" algn="l">
              <a:buFont typeface="Arial"/>
              <a:buChar char="•"/>
            </a:pPr>
            <a:r>
              <a:rPr lang="en-US" sz="1800" dirty="0" smtClean="0">
                <a:latin typeface="Helvetica"/>
                <a:cs typeface="Helvetica"/>
              </a:rPr>
              <a:t>Here’s the general </a:t>
            </a:r>
            <a:r>
              <a:rPr lang="en-US" sz="1800" dirty="0">
                <a:latin typeface="Helvetica"/>
                <a:cs typeface="Helvetica"/>
              </a:rPr>
              <a:t>rules of thumb </a:t>
            </a:r>
            <a:r>
              <a:rPr lang="en-US" sz="1800" dirty="0" smtClean="0">
                <a:latin typeface="Helvetica"/>
                <a:cs typeface="Helvetica"/>
              </a:rPr>
              <a:t>of how to interpret Kappa</a:t>
            </a:r>
            <a:r>
              <a:rPr lang="en-US" sz="1800" dirty="0">
                <a:latin typeface="Helvetica"/>
                <a:cs typeface="Helvetica"/>
              </a:rPr>
              <a:t>: </a:t>
            </a:r>
            <a:endParaRPr lang="en-US" sz="1800" dirty="0" smtClean="0">
              <a:latin typeface="Helvetica"/>
              <a:cs typeface="Helvetica"/>
            </a:endParaRPr>
          </a:p>
          <a:p>
            <a:pPr marL="671513" lvl="1" indent="-342900" algn="l">
              <a:buFont typeface="Arial"/>
              <a:buChar char="•"/>
            </a:pPr>
            <a:r>
              <a:rPr lang="en-US" sz="1800" dirty="0" smtClean="0">
                <a:latin typeface="Helvetica"/>
                <a:cs typeface="Helvetica"/>
              </a:rPr>
              <a:t>0</a:t>
            </a:r>
            <a:r>
              <a:rPr lang="en-US" sz="1800" dirty="0">
                <a:latin typeface="Helvetica"/>
                <a:cs typeface="Helvetica"/>
              </a:rPr>
              <a:t>-0.20: </a:t>
            </a:r>
            <a:r>
              <a:rPr lang="en-US" sz="1800" dirty="0" smtClean="0">
                <a:latin typeface="Helvetica"/>
                <a:cs typeface="Helvetica"/>
              </a:rPr>
              <a:t>slight</a:t>
            </a:r>
          </a:p>
          <a:p>
            <a:pPr marL="671513" lvl="1" indent="-342900" algn="l">
              <a:buFont typeface="Arial"/>
              <a:buChar char="•"/>
            </a:pPr>
            <a:r>
              <a:rPr lang="en-US" sz="1800" dirty="0" smtClean="0">
                <a:latin typeface="Helvetica"/>
                <a:cs typeface="Helvetica"/>
              </a:rPr>
              <a:t>0.21</a:t>
            </a:r>
            <a:r>
              <a:rPr lang="en-US" sz="1800" dirty="0">
                <a:latin typeface="Helvetica"/>
                <a:cs typeface="Helvetica"/>
              </a:rPr>
              <a:t>-0.40: </a:t>
            </a:r>
            <a:r>
              <a:rPr lang="en-US" sz="1800" dirty="0" smtClean="0">
                <a:latin typeface="Helvetica"/>
                <a:cs typeface="Helvetica"/>
              </a:rPr>
              <a:t>fair</a:t>
            </a:r>
          </a:p>
          <a:p>
            <a:pPr marL="671513" lvl="1" indent="-342900" algn="l">
              <a:buFont typeface="Arial"/>
              <a:buChar char="•"/>
            </a:pPr>
            <a:r>
              <a:rPr lang="en-US" sz="1800" dirty="0" smtClean="0">
                <a:latin typeface="Helvetica"/>
                <a:cs typeface="Helvetica"/>
              </a:rPr>
              <a:t>0.41</a:t>
            </a:r>
            <a:r>
              <a:rPr lang="en-US" sz="1800" dirty="0">
                <a:latin typeface="Helvetica"/>
                <a:cs typeface="Helvetica"/>
              </a:rPr>
              <a:t>-0.60: </a:t>
            </a:r>
            <a:r>
              <a:rPr lang="en-US" sz="1800" dirty="0" smtClean="0">
                <a:latin typeface="Helvetica"/>
                <a:cs typeface="Helvetica"/>
              </a:rPr>
              <a:t>moderate</a:t>
            </a:r>
          </a:p>
          <a:p>
            <a:pPr marL="671513" lvl="1" indent="-342900" algn="l">
              <a:buFont typeface="Arial"/>
              <a:buChar char="•"/>
            </a:pPr>
            <a:r>
              <a:rPr lang="en-US" sz="1800" dirty="0" smtClean="0">
                <a:latin typeface="Helvetica"/>
                <a:cs typeface="Helvetica"/>
              </a:rPr>
              <a:t>0.61</a:t>
            </a:r>
            <a:r>
              <a:rPr lang="en-US" sz="1800" dirty="0">
                <a:latin typeface="Helvetica"/>
                <a:cs typeface="Helvetica"/>
              </a:rPr>
              <a:t>-0.80: </a:t>
            </a:r>
            <a:r>
              <a:rPr lang="en-US" sz="1800" dirty="0" smtClean="0">
                <a:latin typeface="Helvetica"/>
                <a:cs typeface="Helvetica"/>
              </a:rPr>
              <a:t>substantial</a:t>
            </a:r>
          </a:p>
          <a:p>
            <a:pPr marL="671513" lvl="1" indent="-342900" algn="l">
              <a:buFont typeface="Arial"/>
              <a:buChar char="•"/>
            </a:pPr>
            <a:r>
              <a:rPr lang="en-US" sz="1800" dirty="0" smtClean="0">
                <a:latin typeface="Helvetica"/>
                <a:cs typeface="Helvetica"/>
              </a:rPr>
              <a:t>0.81</a:t>
            </a:r>
            <a:r>
              <a:rPr lang="en-US" sz="1800" dirty="0">
                <a:latin typeface="Helvetica"/>
                <a:cs typeface="Helvetica"/>
              </a:rPr>
              <a:t>-1: almost </a:t>
            </a:r>
            <a:r>
              <a:rPr lang="en-US" sz="1800" dirty="0" smtClean="0">
                <a:latin typeface="Helvetica"/>
                <a:cs typeface="Helvetica"/>
              </a:rPr>
              <a:t>perfect</a:t>
            </a:r>
            <a:endParaRPr lang="en-US" sz="1800" dirty="0">
              <a:latin typeface="Helvetica"/>
              <a:cs typeface="Helvetica"/>
            </a:endParaRPr>
          </a:p>
          <a:p>
            <a:pPr marL="342900" indent="-342900" algn="l">
              <a:buFont typeface="Arial"/>
              <a:buChar char="•"/>
            </a:pPr>
            <a:endParaRPr lang="en-US" sz="1800" dirty="0" smtClean="0">
              <a:latin typeface="Helvetica"/>
              <a:ea typeface="Heiti TC Light"/>
              <a:cs typeface="Helvetica"/>
            </a:endParaRPr>
          </a:p>
          <a:p>
            <a:pPr marL="342900" indent="-342900" algn="l">
              <a:buFont typeface="Arial"/>
              <a:buChar char="•"/>
            </a:pPr>
            <a:r>
              <a:rPr lang="en-US" sz="1800" dirty="0" smtClean="0">
                <a:latin typeface="Helvetica"/>
                <a:ea typeface="Heiti TC Light"/>
                <a:cs typeface="Helvetica"/>
              </a:rPr>
              <a:t>However, in some of my models, a Kappa of .14 is very meaningful!</a:t>
            </a:r>
            <a:endParaRPr lang="en-US" sz="1800" dirty="0">
              <a:latin typeface="Helvetica"/>
              <a:ea typeface="Heiti TC Light"/>
              <a:cs typeface="Helvetica"/>
            </a:endParaRPr>
          </a:p>
          <a:p>
            <a:pPr marL="342900" indent="-342900" algn="l">
              <a:buFont typeface="Arial"/>
              <a:buChar char="•"/>
            </a:pPr>
            <a:endParaRPr lang="en-US" sz="1800" dirty="0" smtClean="0">
              <a:latin typeface="Helvetica"/>
              <a:ea typeface="Heiti TC Light"/>
              <a:cs typeface="Helvetica"/>
            </a:endParaRPr>
          </a:p>
        </p:txBody>
      </p:sp>
    </p:spTree>
    <p:extLst>
      <p:ext uri="{BB962C8B-B14F-4D97-AF65-F5344CB8AC3E}">
        <p14:creationId xmlns:p14="http://schemas.microsoft.com/office/powerpoint/2010/main" val="78453655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Receiver-operating characteristic curves</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34</a:t>
            </a:fld>
            <a:endParaRPr lang="en-US"/>
          </a:p>
        </p:txBody>
      </p:sp>
      <p:sp>
        <p:nvSpPr>
          <p:cNvPr id="5" name="Rectangle 4"/>
          <p:cNvSpPr/>
          <p:nvPr/>
        </p:nvSpPr>
        <p:spPr>
          <a:xfrm>
            <a:off x="414337" y="1104900"/>
            <a:ext cx="8458200" cy="2585323"/>
          </a:xfrm>
          <a:prstGeom prst="rect">
            <a:avLst/>
          </a:prstGeom>
        </p:spPr>
        <p:txBody>
          <a:bodyPr wrap="square">
            <a:spAutoFit/>
          </a:bodyPr>
          <a:lstStyle/>
          <a:p>
            <a:pPr marL="342900" indent="-342900" algn="l">
              <a:buFont typeface="Arial"/>
              <a:buChar char="•"/>
            </a:pPr>
            <a:r>
              <a:rPr lang="en-US" sz="1800" dirty="0" smtClean="0">
                <a:latin typeface="Helvetica"/>
                <a:cs typeface="Helvetica"/>
              </a:rPr>
              <a:t>Recall that for most classification models (logistic regression, Naïve Bayes, decision trees), we use we use probabilities to guide which category to classify an observation under.</a:t>
            </a:r>
          </a:p>
          <a:p>
            <a:pPr marL="342900" indent="-342900" algn="l">
              <a:buFont typeface="Arial"/>
              <a:buChar char="•"/>
            </a:pPr>
            <a:endParaRPr lang="en-US" sz="1800" dirty="0">
              <a:latin typeface="Helvetica"/>
              <a:ea typeface="Heiti TC Light"/>
              <a:cs typeface="Helvetica"/>
            </a:endParaRPr>
          </a:p>
          <a:p>
            <a:pPr marL="342900" indent="-342900" algn="l">
              <a:buFont typeface="Arial"/>
              <a:buChar char="•"/>
            </a:pPr>
            <a:r>
              <a:rPr lang="en-US" sz="1800" dirty="0" smtClean="0">
                <a:latin typeface="Helvetica"/>
                <a:ea typeface="Heiti TC Light"/>
                <a:cs typeface="Helvetica"/>
              </a:rPr>
              <a:t>But, how do we decide what probability cutoff to classify an observation on one way or another?  What happens if the cost of misclassifying one category is far worse than another (for example, in cancer detection)? </a:t>
            </a:r>
          </a:p>
          <a:p>
            <a:pPr marL="342900" indent="-342900" algn="l">
              <a:buFont typeface="Arial"/>
              <a:buChar char="•"/>
            </a:pPr>
            <a:endParaRPr lang="en-US" sz="1800" dirty="0">
              <a:latin typeface="Helvetica"/>
              <a:ea typeface="Heiti TC Light"/>
              <a:cs typeface="Helvetica"/>
            </a:endParaRPr>
          </a:p>
          <a:p>
            <a:pPr marL="342900" indent="-342900" algn="l">
              <a:buFont typeface="Arial"/>
              <a:buChar char="•"/>
            </a:pPr>
            <a:r>
              <a:rPr lang="en-US" sz="1800" dirty="0" smtClean="0">
                <a:latin typeface="Helvetica"/>
                <a:ea typeface="Heiti TC Light"/>
                <a:cs typeface="Helvetica"/>
              </a:rPr>
              <a:t>The answer: we use a receiver-operating characteristic curve.</a:t>
            </a:r>
          </a:p>
        </p:txBody>
      </p:sp>
    </p:spTree>
    <p:extLst>
      <p:ext uri="{BB962C8B-B14F-4D97-AF65-F5344CB8AC3E}">
        <p14:creationId xmlns:p14="http://schemas.microsoft.com/office/powerpoint/2010/main" val="26256585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Receiver-operating characteristic curves</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35</a:t>
            </a:fld>
            <a:endParaRPr lang="en-US"/>
          </a:p>
        </p:txBody>
      </p:sp>
      <p:sp>
        <p:nvSpPr>
          <p:cNvPr id="5" name="Rectangle 4"/>
          <p:cNvSpPr/>
          <p:nvPr/>
        </p:nvSpPr>
        <p:spPr>
          <a:xfrm>
            <a:off x="414337" y="1104900"/>
            <a:ext cx="5181600" cy="4247317"/>
          </a:xfrm>
          <a:prstGeom prst="rect">
            <a:avLst/>
          </a:prstGeom>
        </p:spPr>
        <p:txBody>
          <a:bodyPr wrap="square">
            <a:spAutoFit/>
          </a:bodyPr>
          <a:lstStyle/>
          <a:p>
            <a:pPr marL="342900" indent="-342900" algn="l">
              <a:buFont typeface="Arial"/>
              <a:buChar char="•"/>
            </a:pPr>
            <a:r>
              <a:rPr lang="en-US" sz="1800" dirty="0" smtClean="0">
                <a:latin typeface="Helvetica"/>
                <a:cs typeface="Helvetica"/>
              </a:rPr>
              <a:t>A receiver-operating characteristic (ROC) curve charts the relationship between the amount of correctly identified observations and the amount of observations that receive false positives at different probability cutoffs in your dataset.</a:t>
            </a:r>
          </a:p>
          <a:p>
            <a:pPr marL="342900" indent="-342900" algn="l">
              <a:buFont typeface="Arial"/>
              <a:buChar char="•"/>
            </a:pPr>
            <a:endParaRPr lang="en-US" sz="1800" dirty="0" smtClean="0">
              <a:latin typeface="Helvetica"/>
              <a:cs typeface="Helvetica"/>
            </a:endParaRPr>
          </a:p>
          <a:p>
            <a:pPr marL="342900" indent="-342900" algn="l">
              <a:buFont typeface="Arial"/>
              <a:buChar char="•"/>
            </a:pPr>
            <a:r>
              <a:rPr lang="en-US" sz="1800" dirty="0" smtClean="0">
                <a:latin typeface="Helvetica"/>
                <a:cs typeface="Helvetica"/>
              </a:rPr>
              <a:t>TPR:  when the actual person is identified to have cancer, how often is the prediction </a:t>
            </a:r>
            <a:r>
              <a:rPr lang="en-US" sz="1800" b="1" dirty="0" smtClean="0">
                <a:latin typeface="Helvetica"/>
                <a:cs typeface="Helvetica"/>
              </a:rPr>
              <a:t>correct?</a:t>
            </a:r>
          </a:p>
          <a:p>
            <a:pPr marL="671513" lvl="1" indent="-342900" algn="l">
              <a:buFont typeface="Arial"/>
              <a:buChar char="•"/>
            </a:pPr>
            <a:endParaRPr lang="en-US" sz="1800" dirty="0">
              <a:latin typeface="Helvetica"/>
              <a:cs typeface="Helvetica"/>
            </a:endParaRPr>
          </a:p>
          <a:p>
            <a:pPr marL="342900" indent="-342900" algn="l">
              <a:buFont typeface="Arial"/>
              <a:buChar char="•"/>
            </a:pPr>
            <a:r>
              <a:rPr lang="en-US" sz="1800" dirty="0" smtClean="0">
                <a:latin typeface="Helvetica"/>
                <a:cs typeface="Helvetica"/>
              </a:rPr>
              <a:t>FPR: when the person does not have cancer, how often is the prediction </a:t>
            </a:r>
            <a:r>
              <a:rPr lang="en-US" sz="1800" b="1" dirty="0" smtClean="0">
                <a:latin typeface="Helvetica"/>
                <a:cs typeface="Helvetica"/>
              </a:rPr>
              <a:t>wrong?</a:t>
            </a:r>
            <a:endParaRPr lang="en-US" sz="1800" dirty="0" smtClean="0">
              <a:latin typeface="Helvetica"/>
              <a:cs typeface="Helvetica"/>
            </a:endParaRPr>
          </a:p>
          <a:p>
            <a:pPr marL="342900" indent="-342900" algn="l">
              <a:buFont typeface="Arial"/>
              <a:buChar char="•"/>
            </a:pPr>
            <a:endParaRPr lang="en-US" sz="1800" dirty="0">
              <a:latin typeface="Helvetica"/>
              <a:ea typeface="Heiti TC Light"/>
              <a:cs typeface="Helvetica"/>
            </a:endParaRPr>
          </a:p>
          <a:p>
            <a:pPr marL="342900" indent="-342900" algn="l">
              <a:buFont typeface="Arial"/>
              <a:buChar char="•"/>
            </a:pPr>
            <a:endParaRPr lang="en-US" sz="1800" dirty="0" smtClean="0">
              <a:latin typeface="Helvetica"/>
              <a:ea typeface="Heiti TC Light"/>
              <a:cs typeface="Helvetica"/>
            </a:endParaRPr>
          </a:p>
        </p:txBody>
      </p:sp>
      <p:pic>
        <p:nvPicPr>
          <p:cNvPr id="6" name="Picture 5"/>
          <p:cNvPicPr>
            <a:picLocks noChangeAspect="1"/>
          </p:cNvPicPr>
          <p:nvPr/>
        </p:nvPicPr>
        <p:blipFill>
          <a:blip r:embed="rId3"/>
          <a:stretch>
            <a:fillRect/>
          </a:stretch>
        </p:blipFill>
        <p:spPr>
          <a:xfrm>
            <a:off x="5748337" y="1104900"/>
            <a:ext cx="3216899" cy="2965141"/>
          </a:xfrm>
          <a:prstGeom prst="rect">
            <a:avLst/>
          </a:prstGeom>
        </p:spPr>
      </p:pic>
    </p:spTree>
    <p:extLst>
      <p:ext uri="{BB962C8B-B14F-4D97-AF65-F5344CB8AC3E}">
        <p14:creationId xmlns:p14="http://schemas.microsoft.com/office/powerpoint/2010/main" val="126868393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Area under the roc curve</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36</a:t>
            </a:fld>
            <a:endParaRPr lang="en-US"/>
          </a:p>
        </p:txBody>
      </p:sp>
      <p:sp>
        <p:nvSpPr>
          <p:cNvPr id="5" name="Rectangle 4"/>
          <p:cNvSpPr/>
          <p:nvPr/>
        </p:nvSpPr>
        <p:spPr>
          <a:xfrm>
            <a:off x="414337" y="1104900"/>
            <a:ext cx="5181600" cy="4416594"/>
          </a:xfrm>
          <a:prstGeom prst="rect">
            <a:avLst/>
          </a:prstGeom>
        </p:spPr>
        <p:txBody>
          <a:bodyPr wrap="square">
            <a:spAutoFit/>
          </a:bodyPr>
          <a:lstStyle/>
          <a:p>
            <a:pPr marL="342900" indent="-342900" algn="l">
              <a:buFont typeface="Arial"/>
              <a:buChar char="•"/>
            </a:pPr>
            <a:r>
              <a:rPr lang="en-US" sz="1800" dirty="0" smtClean="0">
                <a:latin typeface=""/>
                <a:ea typeface="Heiti TC Light"/>
                <a:cs typeface=""/>
              </a:rPr>
              <a:t>You can compare the predictive accuracy of different models using the ROC curve by calculating their area under the curve (AUC).  </a:t>
            </a:r>
          </a:p>
          <a:p>
            <a:pPr marL="342900" indent="-342900" algn="l">
              <a:buFont typeface="Arial"/>
              <a:buChar char="•"/>
            </a:pPr>
            <a:endParaRPr lang="en-US" sz="1000" dirty="0">
              <a:latin typeface=""/>
              <a:ea typeface="Heiti TC Light"/>
              <a:cs typeface=""/>
            </a:endParaRPr>
          </a:p>
          <a:p>
            <a:pPr marL="342900" indent="-342900" algn="l">
              <a:buFont typeface="Arial"/>
              <a:buChar char="•"/>
            </a:pPr>
            <a:r>
              <a:rPr lang="en-US" sz="1800" dirty="0" smtClean="0">
                <a:latin typeface=""/>
                <a:ea typeface="Heiti TC Light"/>
                <a:cs typeface=""/>
              </a:rPr>
              <a:t>An AUC of less than .5 (the dotted line to your right) shows that your probabilities are totally misaligned and there is no additional predictive gain of one class over the other by adjusting the cutoff.</a:t>
            </a:r>
          </a:p>
          <a:p>
            <a:pPr marL="342900" indent="-342900" algn="l">
              <a:buFont typeface="Arial"/>
              <a:buChar char="•"/>
            </a:pPr>
            <a:endParaRPr lang="en-US" sz="1000" dirty="0">
              <a:latin typeface=""/>
              <a:ea typeface="Heiti TC Light"/>
              <a:cs typeface=""/>
            </a:endParaRPr>
          </a:p>
          <a:p>
            <a:pPr marL="342900" indent="-342900" algn="l">
              <a:buFont typeface="Arial"/>
              <a:buChar char="•"/>
            </a:pPr>
            <a:r>
              <a:rPr lang="en-US" sz="1800" dirty="0" smtClean="0">
                <a:latin typeface=""/>
                <a:ea typeface="Heiti TC Light"/>
                <a:cs typeface=""/>
              </a:rPr>
              <a:t>Here’s the general guidelines of model accuracy when looking at AUC:</a:t>
            </a:r>
          </a:p>
          <a:p>
            <a:pPr marL="671513" lvl="1" indent="-342900" algn="l">
              <a:buFont typeface="Arial"/>
              <a:buChar char="•"/>
            </a:pPr>
            <a:r>
              <a:rPr lang="en-US" sz="1800" dirty="0" smtClean="0">
                <a:latin typeface=""/>
                <a:cs typeface=""/>
              </a:rPr>
              <a:t>.</a:t>
            </a:r>
            <a:r>
              <a:rPr lang="en-US" sz="1800" dirty="0">
                <a:latin typeface=""/>
                <a:cs typeface=""/>
              </a:rPr>
              <a:t>90-1 = excellent </a:t>
            </a:r>
            <a:r>
              <a:rPr lang="en-US" sz="1800" dirty="0" smtClean="0">
                <a:latin typeface=""/>
                <a:cs typeface=""/>
              </a:rPr>
              <a:t>; .</a:t>
            </a:r>
            <a:r>
              <a:rPr lang="en-US" sz="1800" dirty="0">
                <a:latin typeface=""/>
                <a:cs typeface=""/>
              </a:rPr>
              <a:t>80-.90 = good </a:t>
            </a:r>
            <a:endParaRPr lang="en-US" sz="1800" dirty="0" smtClean="0">
              <a:latin typeface=""/>
              <a:cs typeface=""/>
            </a:endParaRPr>
          </a:p>
          <a:p>
            <a:pPr marL="671513" lvl="1" indent="-342900" algn="l">
              <a:buFont typeface="Arial"/>
              <a:buChar char="•"/>
            </a:pPr>
            <a:r>
              <a:rPr lang="en-US" sz="1800" dirty="0" smtClean="0">
                <a:latin typeface=""/>
                <a:cs typeface=""/>
              </a:rPr>
              <a:t>.</a:t>
            </a:r>
            <a:r>
              <a:rPr lang="en-US" sz="1800" dirty="0">
                <a:latin typeface=""/>
                <a:cs typeface=""/>
              </a:rPr>
              <a:t>70-.80 = fair </a:t>
            </a:r>
            <a:r>
              <a:rPr lang="en-US" sz="1800" dirty="0" smtClean="0">
                <a:latin typeface=""/>
                <a:cs typeface=""/>
              </a:rPr>
              <a:t>; .</a:t>
            </a:r>
            <a:r>
              <a:rPr lang="en-US" sz="1800" dirty="0">
                <a:latin typeface=""/>
                <a:cs typeface=""/>
              </a:rPr>
              <a:t>60-.70 = </a:t>
            </a:r>
            <a:r>
              <a:rPr lang="en-US" sz="1800" dirty="0" smtClean="0">
                <a:latin typeface=""/>
                <a:cs typeface=""/>
              </a:rPr>
              <a:t>poor</a:t>
            </a:r>
          </a:p>
          <a:p>
            <a:pPr marL="671513" lvl="1" indent="-342900" algn="l">
              <a:buFont typeface="Arial"/>
              <a:buChar char="•"/>
            </a:pPr>
            <a:r>
              <a:rPr lang="en-US" sz="1800" dirty="0" smtClean="0">
                <a:latin typeface=""/>
                <a:cs typeface=""/>
              </a:rPr>
              <a:t>.</a:t>
            </a:r>
            <a:r>
              <a:rPr lang="en-US" sz="1800" dirty="0">
                <a:latin typeface=""/>
                <a:cs typeface=""/>
              </a:rPr>
              <a:t>50-.60 = fail</a:t>
            </a:r>
          </a:p>
          <a:p>
            <a:pPr marL="671513" lvl="1" indent="-342900" algn="l">
              <a:buFont typeface="Arial"/>
              <a:buChar char="•"/>
            </a:pPr>
            <a:endParaRPr lang="en-US" sz="1800" dirty="0" smtClean="0">
              <a:latin typeface=""/>
              <a:ea typeface="Heiti TC Light"/>
              <a:cs typeface=""/>
            </a:endParaRPr>
          </a:p>
        </p:txBody>
      </p:sp>
      <p:pic>
        <p:nvPicPr>
          <p:cNvPr id="6" name="Picture 5"/>
          <p:cNvPicPr>
            <a:picLocks noChangeAspect="1"/>
          </p:cNvPicPr>
          <p:nvPr/>
        </p:nvPicPr>
        <p:blipFill>
          <a:blip r:embed="rId3"/>
          <a:stretch>
            <a:fillRect/>
          </a:stretch>
        </p:blipFill>
        <p:spPr>
          <a:xfrm>
            <a:off x="5748337" y="1104900"/>
            <a:ext cx="3216899" cy="2965141"/>
          </a:xfrm>
          <a:prstGeom prst="rect">
            <a:avLst/>
          </a:prstGeom>
        </p:spPr>
      </p:pic>
    </p:spTree>
    <p:extLst>
      <p:ext uri="{BB962C8B-B14F-4D97-AF65-F5344CB8AC3E}">
        <p14:creationId xmlns:p14="http://schemas.microsoft.com/office/powerpoint/2010/main" val="123390815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757737" y="1314450"/>
            <a:ext cx="4495800" cy="3371850"/>
          </a:xfrm>
          <a:prstGeom prst="rect">
            <a:avLst/>
          </a:prstGeom>
        </p:spPr>
      </p:pic>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Precision-recall curves</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37</a:t>
            </a:fld>
            <a:endParaRPr lang="en-US"/>
          </a:p>
        </p:txBody>
      </p:sp>
      <p:sp>
        <p:nvSpPr>
          <p:cNvPr id="5" name="Rectangle 4"/>
          <p:cNvSpPr/>
          <p:nvPr/>
        </p:nvSpPr>
        <p:spPr>
          <a:xfrm>
            <a:off x="414337" y="1047094"/>
            <a:ext cx="4648200" cy="4001096"/>
          </a:xfrm>
          <a:prstGeom prst="rect">
            <a:avLst/>
          </a:prstGeom>
        </p:spPr>
        <p:txBody>
          <a:bodyPr wrap="square">
            <a:spAutoFit/>
          </a:bodyPr>
          <a:lstStyle/>
          <a:p>
            <a:pPr marL="342900" indent="-342900" algn="l">
              <a:buFont typeface="Arial"/>
              <a:buChar char="•"/>
            </a:pPr>
            <a:r>
              <a:rPr lang="en-US" sz="1800" dirty="0" smtClean="0">
                <a:latin typeface="Helvetica"/>
                <a:cs typeface="Helvetica"/>
              </a:rPr>
              <a:t>A precision-recall curve is related to, but different than, a ROC curve.</a:t>
            </a:r>
          </a:p>
          <a:p>
            <a:pPr marL="342900" indent="-342900" algn="l">
              <a:buFont typeface="Arial"/>
              <a:buChar char="•"/>
            </a:pPr>
            <a:endParaRPr lang="en-US" sz="1000" dirty="0">
              <a:latin typeface="Helvetica"/>
              <a:cs typeface="Helvetica"/>
            </a:endParaRPr>
          </a:p>
          <a:p>
            <a:pPr marL="342900" indent="-342900" algn="l">
              <a:buFont typeface="Arial"/>
              <a:buChar char="•"/>
            </a:pPr>
            <a:r>
              <a:rPr lang="en-US" sz="1800" dirty="0" smtClean="0">
                <a:latin typeface="Helvetica"/>
                <a:cs typeface="Helvetica"/>
              </a:rPr>
              <a:t>Precision-recall curves are used when you have highly imbalanced datasets, especially when correct prediction of minority classes is paramount.</a:t>
            </a:r>
          </a:p>
          <a:p>
            <a:pPr marL="342900" indent="-342900" algn="l">
              <a:buFont typeface="Arial"/>
              <a:buChar char="•"/>
            </a:pPr>
            <a:endParaRPr lang="en-US" sz="1000" dirty="0">
              <a:latin typeface="Helvetica"/>
              <a:cs typeface="Helvetica"/>
            </a:endParaRPr>
          </a:p>
          <a:p>
            <a:pPr marL="342900" indent="-342900" algn="l">
              <a:buFont typeface="Arial"/>
              <a:buChar char="•"/>
            </a:pPr>
            <a:r>
              <a:rPr lang="en-US" sz="1800" dirty="0" smtClean="0">
                <a:latin typeface="Helvetica"/>
                <a:cs typeface="Helvetica"/>
              </a:rPr>
              <a:t>Precision-recall curves chart the tradeoff at each probability cutoff between precision  - TP / (TP+ FP), or accuracy of each class prediction) and recall (sensitivity), TP / (TP + FN), which is your accuracy of predicting the outcomes themselves. </a:t>
            </a:r>
            <a:endParaRPr lang="en-US" sz="1800" dirty="0">
              <a:latin typeface="Helvetica"/>
              <a:ea typeface="Heiti TC Light"/>
              <a:cs typeface="Helvetica"/>
            </a:endParaRPr>
          </a:p>
        </p:txBody>
      </p:sp>
    </p:spTree>
    <p:extLst>
      <p:ext uri="{BB962C8B-B14F-4D97-AF65-F5344CB8AC3E}">
        <p14:creationId xmlns:p14="http://schemas.microsoft.com/office/powerpoint/2010/main" val="324246734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In-class exercise: naïve </a:t>
            </a:r>
            <a:r>
              <a:rPr lang="en-US" dirty="0" err="1" smtClean="0"/>
              <a:t>bayes</a:t>
            </a:r>
            <a:r>
              <a:rPr lang="en-US" dirty="0" smtClean="0"/>
              <a:t> and CART</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38</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3754874"/>
          </a:xfrm>
          <a:prstGeom prst="rect">
            <a:avLst/>
          </a:prstGeom>
        </p:spPr>
        <p:txBody>
          <a:bodyPr wrap="square">
            <a:spAutoFit/>
          </a:bodyPr>
          <a:lstStyle/>
          <a:p>
            <a:pPr marL="342900" indent="-342900" algn="l">
              <a:buFont typeface="Arial"/>
              <a:buChar char="•"/>
            </a:pPr>
            <a:r>
              <a:rPr lang="en-US" sz="1700" dirty="0" smtClean="0">
                <a:latin typeface="Helvetica"/>
                <a:cs typeface="Helvetica"/>
              </a:rPr>
              <a:t>Compute a Naïve Bayes model of Hall of Fame induction using the same features we used for our K-nearest neighbors homework.</a:t>
            </a:r>
          </a:p>
          <a:p>
            <a:pPr marL="342900" indent="-342900" algn="l">
              <a:buFont typeface="Arial"/>
              <a:buChar char="•"/>
            </a:pPr>
            <a:endParaRPr lang="en-US" sz="1700" dirty="0">
              <a:latin typeface="Helvetica"/>
              <a:cs typeface="Helvetica"/>
            </a:endParaRPr>
          </a:p>
          <a:p>
            <a:pPr marL="342900" indent="-342900" algn="l">
              <a:buFont typeface="Arial"/>
              <a:buChar char="•"/>
            </a:pPr>
            <a:r>
              <a:rPr lang="en-US" sz="1700" dirty="0" smtClean="0">
                <a:latin typeface="Helvetica"/>
                <a:cs typeface="Helvetica"/>
              </a:rPr>
              <a:t>Compute k-fold cross validation, and score the model’s accuracy using a confusion matrix and an ROC curve.</a:t>
            </a:r>
          </a:p>
          <a:p>
            <a:pPr marL="342900" indent="-342900" algn="l">
              <a:buFont typeface="Arial"/>
              <a:buChar char="•"/>
            </a:pPr>
            <a:endParaRPr lang="en-US" sz="1700" dirty="0">
              <a:latin typeface="Helvetica"/>
              <a:cs typeface="Helvetica"/>
            </a:endParaRPr>
          </a:p>
          <a:p>
            <a:pPr marL="342900" indent="-342900" algn="l">
              <a:buFont typeface="Arial"/>
              <a:buChar char="•"/>
            </a:pPr>
            <a:r>
              <a:rPr lang="en-US" sz="1700" dirty="0" smtClean="0">
                <a:latin typeface="Helvetica"/>
                <a:cs typeface="Helvetica"/>
              </a:rPr>
              <a:t>Create a tree-based model using the same features of Naive Bayes</a:t>
            </a:r>
          </a:p>
          <a:p>
            <a:pPr marL="342900" indent="-342900" algn="l">
              <a:buFont typeface="Arial"/>
              <a:buChar char="•"/>
            </a:pPr>
            <a:endParaRPr lang="en-US" sz="1700" dirty="0">
              <a:latin typeface="Helvetica"/>
              <a:cs typeface="Helvetica"/>
            </a:endParaRPr>
          </a:p>
          <a:p>
            <a:pPr marL="342900" indent="-342900" algn="l">
              <a:buFont typeface="Arial"/>
              <a:buChar char="•"/>
            </a:pPr>
            <a:r>
              <a:rPr lang="en-US" sz="1700" dirty="0" smtClean="0">
                <a:latin typeface="Helvetica"/>
                <a:cs typeface="Helvetica"/>
              </a:rPr>
              <a:t>Compare its accuracy metrics with the Naïve Bayes model. </a:t>
            </a:r>
          </a:p>
          <a:p>
            <a:pPr marL="342900" indent="-342900" algn="l">
              <a:buFont typeface="Arial"/>
              <a:buChar char="•"/>
            </a:pPr>
            <a:endParaRPr lang="en-US" sz="1700" dirty="0">
              <a:latin typeface="Helvetica"/>
              <a:cs typeface="Helvetica"/>
            </a:endParaRPr>
          </a:p>
          <a:p>
            <a:pPr marL="342900" indent="-342900" algn="l">
              <a:buFont typeface="Arial"/>
              <a:buChar char="•"/>
            </a:pPr>
            <a:r>
              <a:rPr lang="en-US" sz="1700" dirty="0" smtClean="0">
                <a:latin typeface="Helvetica"/>
                <a:cs typeface="Helvetica"/>
              </a:rPr>
              <a:t>Tune the model’s parameters to optimize ROC area under the curve.</a:t>
            </a:r>
          </a:p>
          <a:p>
            <a:pPr marL="342900" indent="-342900" algn="l">
              <a:buFont typeface="Arial"/>
              <a:buChar char="•"/>
            </a:pPr>
            <a:endParaRPr lang="en-US" sz="1700" dirty="0">
              <a:latin typeface="Helvetica"/>
              <a:cs typeface="Helvetica"/>
            </a:endParaRPr>
          </a:p>
          <a:p>
            <a:pPr marL="342900" indent="-342900" algn="l">
              <a:buFont typeface="Arial"/>
              <a:buChar char="•"/>
            </a:pPr>
            <a:r>
              <a:rPr lang="en-US" sz="1700" dirty="0" smtClean="0">
                <a:latin typeface="Helvetica"/>
                <a:cs typeface="Helvetica"/>
              </a:rPr>
              <a:t>Compare it with our existing tree-based model.</a:t>
            </a:r>
          </a:p>
          <a:p>
            <a:pPr algn="l"/>
            <a:endParaRPr lang="en-US" sz="1700" dirty="0">
              <a:latin typeface="Helvetica"/>
              <a:cs typeface="Helvetica"/>
            </a:endParaRPr>
          </a:p>
        </p:txBody>
      </p:sp>
    </p:spTree>
    <p:extLst>
      <p:ext uri="{BB962C8B-B14F-4D97-AF65-F5344CB8AC3E}">
        <p14:creationId xmlns:p14="http://schemas.microsoft.com/office/powerpoint/2010/main" val="335611295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663" y="3924300"/>
            <a:ext cx="8426450" cy="1143000"/>
          </a:xfrm>
        </p:spPr>
        <p:txBody>
          <a:bodyPr/>
          <a:lstStyle/>
          <a:p>
            <a:pPr>
              <a:defRPr/>
            </a:pPr>
            <a:r>
              <a:rPr lang="en-US" sz="6600" dirty="0" smtClean="0"/>
              <a:t>Questions?</a:t>
            </a:r>
            <a:endParaRPr lang="en-US" sz="6600" dirty="0"/>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buNone/>
            </a:pPr>
            <a:r>
              <a:rPr lang="en-US" cap="none" dirty="0" smtClean="0">
                <a:latin typeface="PFDinTextCompPro-Bold" charset="0"/>
                <a:ea typeface="ヒラギノ角ゴ ProN W3" charset="0"/>
                <a:cs typeface="ヒラギノ角ゴ ProN W3" charset="0"/>
              </a:rPr>
              <a:t>LINEAR REGRESSION</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166662398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Naïve Bayes</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4</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3785652"/>
          </a:xfrm>
          <a:prstGeom prst="rect">
            <a:avLst/>
          </a:prstGeom>
        </p:spPr>
        <p:txBody>
          <a:bodyPr wrap="square">
            <a:spAutoFit/>
          </a:bodyPr>
          <a:lstStyle/>
          <a:p>
            <a:pPr marL="342900" indent="-342900" algn="l">
              <a:buFont typeface="Arial"/>
              <a:buChar char="•"/>
            </a:pPr>
            <a:r>
              <a:rPr lang="en-US" sz="1600" dirty="0" smtClean="0">
                <a:latin typeface=""/>
                <a:cs typeface=""/>
              </a:rPr>
              <a:t>Naïve Bayes is a popular </a:t>
            </a:r>
            <a:r>
              <a:rPr lang="en-US" sz="1600" b="1" dirty="0" smtClean="0">
                <a:latin typeface=""/>
                <a:cs typeface=""/>
              </a:rPr>
              <a:t>simple classification technique </a:t>
            </a:r>
            <a:r>
              <a:rPr lang="en-US" sz="1600" dirty="0" smtClean="0">
                <a:latin typeface=""/>
                <a:cs typeface=""/>
              </a:rPr>
              <a:t>used in many applications, most notably textual analysis and medical diagnosis.</a:t>
            </a:r>
          </a:p>
          <a:p>
            <a:pPr marL="342900" indent="-342900" algn="l">
              <a:buFont typeface="Arial"/>
              <a:buChar char="•"/>
            </a:pPr>
            <a:endParaRPr lang="en-US" sz="1600" dirty="0">
              <a:latin typeface=""/>
              <a:cs typeface=""/>
            </a:endParaRPr>
          </a:p>
          <a:p>
            <a:pPr marL="342900" indent="-342900" algn="l">
              <a:buFont typeface="Arial"/>
              <a:buChar char="•"/>
            </a:pPr>
            <a:r>
              <a:rPr lang="en-US" sz="1600" dirty="0" smtClean="0">
                <a:latin typeface=""/>
                <a:cs typeface=""/>
              </a:rPr>
              <a:t>Why do people use it?</a:t>
            </a:r>
          </a:p>
          <a:p>
            <a:pPr marL="671513" lvl="1" indent="-342900" algn="l">
              <a:buFont typeface="Arial"/>
              <a:buChar char="•"/>
            </a:pPr>
            <a:r>
              <a:rPr lang="en-US" sz="1600" dirty="0" smtClean="0">
                <a:latin typeface=""/>
                <a:cs typeface=""/>
              </a:rPr>
              <a:t>With proper preprocessing of data, it is </a:t>
            </a:r>
            <a:r>
              <a:rPr lang="en-US" sz="1600" b="1" dirty="0" smtClean="0">
                <a:latin typeface=""/>
                <a:cs typeface=""/>
              </a:rPr>
              <a:t>competitive with more sophisticated classification techniques.</a:t>
            </a:r>
          </a:p>
          <a:p>
            <a:pPr marL="671513" lvl="1" indent="-342900" algn="l">
              <a:buFont typeface="Arial"/>
              <a:buChar char="•"/>
            </a:pPr>
            <a:r>
              <a:rPr lang="en-US" sz="1600" dirty="0" smtClean="0">
                <a:latin typeface=""/>
                <a:cs typeface=""/>
              </a:rPr>
              <a:t>It is </a:t>
            </a:r>
            <a:r>
              <a:rPr lang="en-US" sz="1600" b="1" dirty="0" smtClean="0">
                <a:latin typeface=""/>
                <a:cs typeface=""/>
              </a:rPr>
              <a:t>easy to debug and understand.</a:t>
            </a:r>
          </a:p>
          <a:p>
            <a:pPr marL="671513" lvl="1" indent="-342900" algn="l">
              <a:buFont typeface="Arial"/>
              <a:buChar char="•"/>
            </a:pPr>
            <a:r>
              <a:rPr lang="en-US" sz="1600" dirty="0" smtClean="0">
                <a:latin typeface=""/>
                <a:cs typeface=""/>
              </a:rPr>
              <a:t>It is robust to highly imbalanced datasets.</a:t>
            </a:r>
          </a:p>
          <a:p>
            <a:pPr marL="671513" lvl="1" indent="-342900" algn="l">
              <a:buFont typeface="Arial"/>
              <a:buChar char="•"/>
            </a:pPr>
            <a:r>
              <a:rPr lang="en-US" sz="1600" dirty="0" smtClean="0">
                <a:latin typeface=""/>
                <a:cs typeface=""/>
              </a:rPr>
              <a:t>It is robust to highly dimensional data without having to transform it.</a:t>
            </a:r>
          </a:p>
          <a:p>
            <a:pPr marL="671513" lvl="1" indent="-342900" algn="l">
              <a:buFont typeface="Arial"/>
              <a:buChar char="•"/>
            </a:pPr>
            <a:r>
              <a:rPr lang="en-US" sz="1600" dirty="0" smtClean="0">
                <a:latin typeface=""/>
                <a:cs typeface=""/>
              </a:rPr>
              <a:t>It is easily </a:t>
            </a:r>
            <a:r>
              <a:rPr lang="en-US" sz="1600" dirty="0" err="1" smtClean="0">
                <a:latin typeface=""/>
                <a:cs typeface=""/>
              </a:rPr>
              <a:t>scaleable</a:t>
            </a:r>
            <a:r>
              <a:rPr lang="en-US" sz="1600" dirty="0" smtClean="0">
                <a:latin typeface=""/>
                <a:cs typeface=""/>
              </a:rPr>
              <a:t> across large amounts of data. </a:t>
            </a:r>
          </a:p>
          <a:p>
            <a:pPr marL="342900" indent="-342900" algn="l">
              <a:buFont typeface="Arial"/>
              <a:buChar char="•"/>
            </a:pPr>
            <a:endParaRPr lang="en-US" sz="1600" dirty="0" smtClean="0">
              <a:latin typeface=""/>
              <a:cs typeface=""/>
            </a:endParaRPr>
          </a:p>
          <a:p>
            <a:pPr marL="342900" indent="-342900" algn="l">
              <a:buFont typeface="Arial"/>
              <a:buChar char="•"/>
            </a:pPr>
            <a:r>
              <a:rPr lang="en-US" sz="1600" dirty="0" smtClean="0">
                <a:latin typeface=""/>
                <a:cs typeface=""/>
              </a:rPr>
              <a:t>Naïve Bayes derives its form from Bayes</a:t>
            </a:r>
            <a:r>
              <a:rPr lang="en-US" sz="1600" dirty="0">
                <a:latin typeface=""/>
                <a:cs typeface=""/>
              </a:rPr>
              <a:t>’ </a:t>
            </a:r>
            <a:r>
              <a:rPr lang="en-US" sz="1600" dirty="0" smtClean="0">
                <a:latin typeface=""/>
                <a:cs typeface=""/>
              </a:rPr>
              <a:t>theorem:  </a:t>
            </a:r>
            <a:r>
              <a:rPr lang="en-US" sz="1600" i="1" dirty="0" smtClean="0">
                <a:latin typeface=""/>
                <a:cs typeface=""/>
                <a:sym typeface="Wingdings"/>
              </a:rPr>
              <a:t>P</a:t>
            </a:r>
            <a:r>
              <a:rPr lang="en-US" sz="1600" i="1" dirty="0">
                <a:latin typeface=""/>
                <a:cs typeface=""/>
                <a:sym typeface="Wingdings"/>
              </a:rPr>
              <a:t>(A|B) = P(B|A) * P(A) / P(B</a:t>
            </a:r>
            <a:r>
              <a:rPr lang="en-US" sz="1600" i="1" dirty="0" smtClean="0">
                <a:latin typeface=""/>
                <a:cs typeface=""/>
                <a:sym typeface="Wingdings"/>
              </a:rPr>
              <a:t>)</a:t>
            </a:r>
          </a:p>
          <a:p>
            <a:pPr marL="671513" lvl="1" indent="-342900" algn="l">
              <a:buFont typeface="Arial"/>
              <a:buChar char="•"/>
            </a:pPr>
            <a:r>
              <a:rPr lang="en-US" sz="1600" dirty="0" smtClean="0">
                <a:latin typeface=""/>
                <a:cs typeface=""/>
                <a:sym typeface="Wingdings"/>
              </a:rPr>
              <a:t>How many of you are familiar with Bayes’ theorem?</a:t>
            </a:r>
          </a:p>
          <a:p>
            <a:pPr marL="342900" indent="-342900" algn="l">
              <a:buFont typeface="Arial"/>
              <a:buChar char="•"/>
            </a:pPr>
            <a:endParaRPr lang="en-US" sz="1600" dirty="0">
              <a:latin typeface=""/>
              <a:cs typeface=""/>
            </a:endParaRPr>
          </a:p>
          <a:p>
            <a:pPr marL="342900" indent="-342900" algn="l">
              <a:buFont typeface="Arial"/>
              <a:buChar char="•"/>
            </a:pPr>
            <a:endParaRPr lang="en-US" sz="1600" dirty="0">
              <a:latin typeface=""/>
              <a:ea typeface="Heiti TC Light"/>
              <a:cs typeface=""/>
            </a:endParaRPr>
          </a:p>
        </p:txBody>
      </p:sp>
    </p:spTree>
    <p:extLst>
      <p:ext uri="{BB962C8B-B14F-4D97-AF65-F5344CB8AC3E}">
        <p14:creationId xmlns:p14="http://schemas.microsoft.com/office/powerpoint/2010/main" val="278590772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Bayes’ </a:t>
            </a:r>
            <a:r>
              <a:rPr lang="en-US" dirty="0" err="1" smtClean="0"/>
              <a:t>Therom</a:t>
            </a:r>
            <a:endParaRPr lang="en-US" dirty="0" smtClean="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5</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4278094"/>
          </a:xfrm>
          <a:prstGeom prst="rect">
            <a:avLst/>
          </a:prstGeom>
        </p:spPr>
        <p:txBody>
          <a:bodyPr wrap="square">
            <a:spAutoFit/>
          </a:bodyPr>
          <a:lstStyle/>
          <a:p>
            <a:pPr marL="342900" indent="-342900" algn="l">
              <a:buFont typeface="Arial"/>
              <a:buChar char="•"/>
            </a:pPr>
            <a:r>
              <a:rPr lang="en-US" sz="1600" dirty="0" smtClean="0">
                <a:latin typeface=""/>
                <a:cs typeface=""/>
              </a:rPr>
              <a:t>Recall Bayes</a:t>
            </a:r>
            <a:r>
              <a:rPr lang="en-US" sz="1600" dirty="0">
                <a:latin typeface=""/>
                <a:cs typeface=""/>
              </a:rPr>
              <a:t>’ </a:t>
            </a:r>
            <a:r>
              <a:rPr lang="en-US" sz="1600" dirty="0" smtClean="0">
                <a:latin typeface=""/>
                <a:cs typeface=""/>
              </a:rPr>
              <a:t>theorem:  </a:t>
            </a:r>
            <a:r>
              <a:rPr lang="en-US" sz="1600" i="1" dirty="0" smtClean="0">
                <a:latin typeface=""/>
                <a:cs typeface=""/>
                <a:sym typeface="Wingdings"/>
              </a:rPr>
              <a:t>P</a:t>
            </a:r>
            <a:r>
              <a:rPr lang="en-US" sz="1600" i="1" dirty="0">
                <a:latin typeface=""/>
                <a:cs typeface=""/>
                <a:sym typeface="Wingdings"/>
              </a:rPr>
              <a:t>(A|B) = P(B|A) * P(A) / P(B</a:t>
            </a:r>
            <a:r>
              <a:rPr lang="en-US" sz="1600" i="1" dirty="0" smtClean="0">
                <a:latin typeface=""/>
                <a:cs typeface=""/>
                <a:sym typeface="Wingdings"/>
              </a:rPr>
              <a:t>)</a:t>
            </a:r>
          </a:p>
          <a:p>
            <a:pPr marL="342900" indent="-342900" algn="l">
              <a:buFont typeface="Arial"/>
              <a:buChar char="•"/>
            </a:pPr>
            <a:endParaRPr lang="en-US" sz="1600" i="1" dirty="0">
              <a:latin typeface=""/>
              <a:cs typeface=""/>
              <a:sym typeface="Wingdings"/>
            </a:endParaRPr>
          </a:p>
          <a:p>
            <a:pPr marL="342900" indent="-342900" algn="l">
              <a:buFont typeface="Arial"/>
              <a:buChar char="•"/>
            </a:pPr>
            <a:r>
              <a:rPr lang="en-US" sz="1600" dirty="0" smtClean="0">
                <a:latin typeface=""/>
                <a:cs typeface=""/>
                <a:sym typeface="Wingdings"/>
              </a:rPr>
              <a:t>Bayes’ theorem lets you calculate the probability of an event (A) happening given some sort of signal (B).  The catch here is that you can incorporate the reliability of that signal to understand whether or not it is helpful in determining whether an event is likely to occur. </a:t>
            </a:r>
          </a:p>
          <a:p>
            <a:pPr marL="342900" indent="-342900" algn="l">
              <a:buFont typeface="Arial"/>
              <a:buChar char="•"/>
            </a:pPr>
            <a:endParaRPr lang="en-US" sz="1600" dirty="0">
              <a:latin typeface=""/>
              <a:ea typeface="Heiti TC Light"/>
              <a:cs typeface=""/>
              <a:sym typeface="Wingdings"/>
            </a:endParaRPr>
          </a:p>
          <a:p>
            <a:pPr marL="342900" indent="-342900" algn="l">
              <a:buFont typeface="Arial"/>
              <a:buChar char="•"/>
            </a:pPr>
            <a:r>
              <a:rPr lang="en-US" sz="1600" dirty="0" smtClean="0">
                <a:latin typeface=""/>
                <a:ea typeface="Heiti TC Light"/>
                <a:cs typeface=""/>
                <a:sym typeface="Wingdings"/>
              </a:rPr>
              <a:t>Let’s use a handy example.  Say you are heading to Seattle.  The weather forecaster says it is likely to rain tomorrow.  However, he is only 80% correct on average.  Let’s also say that it rains in Seattle 60% of the time, and the weatherman reports that it’s raining roughly 75% of the time.  What’s the probability that it will actually rain?</a:t>
            </a:r>
          </a:p>
          <a:p>
            <a:pPr marL="342900" indent="-342900" algn="l">
              <a:buFont typeface="Arial"/>
              <a:buChar char="•"/>
            </a:pPr>
            <a:endParaRPr lang="en-US" sz="1600" dirty="0">
              <a:latin typeface=""/>
              <a:ea typeface="Heiti TC Light"/>
              <a:cs typeface=""/>
              <a:sym typeface="Wingdings"/>
            </a:endParaRPr>
          </a:p>
          <a:p>
            <a:pPr marL="342900" indent="-342900" algn="l">
              <a:buFont typeface="Arial"/>
              <a:buChar char="•"/>
            </a:pPr>
            <a:r>
              <a:rPr lang="en-US" sz="1600" dirty="0" smtClean="0">
                <a:latin typeface=""/>
                <a:ea typeface="Heiti TC Light"/>
                <a:cs typeface=""/>
                <a:sym typeface="Wingdings"/>
              </a:rPr>
              <a:t>The way to think about this is that you want to incorporate the positive signal (the weather forecaster’s prediction) to your overall probability. So, even if there’s a 60% chance on average of rain, the forecaster’s report changes your overall understanding of the actual probability of the event tomorrow.</a:t>
            </a:r>
            <a:endParaRPr lang="en-US" sz="1600" dirty="0">
              <a:latin typeface=""/>
              <a:ea typeface="Heiti TC Light"/>
              <a:cs typeface=""/>
              <a:sym typeface="Wingdings"/>
            </a:endParaRPr>
          </a:p>
          <a:p>
            <a:pPr marL="342900" indent="-342900" algn="l">
              <a:buFont typeface="Arial"/>
              <a:buChar char="•"/>
            </a:pPr>
            <a:endParaRPr lang="en-US" sz="1600" dirty="0">
              <a:latin typeface=""/>
              <a:ea typeface="Heiti TC Light"/>
              <a:cs typeface=""/>
            </a:endParaRPr>
          </a:p>
        </p:txBody>
      </p:sp>
    </p:spTree>
    <p:extLst>
      <p:ext uri="{BB962C8B-B14F-4D97-AF65-F5344CB8AC3E}">
        <p14:creationId xmlns:p14="http://schemas.microsoft.com/office/powerpoint/2010/main" val="157215376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Bayes’ </a:t>
            </a:r>
            <a:r>
              <a:rPr lang="en-US" dirty="0" err="1" smtClean="0"/>
              <a:t>Therom</a:t>
            </a:r>
            <a:endParaRPr lang="en-US" dirty="0" smtClean="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6</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4031873"/>
          </a:xfrm>
          <a:prstGeom prst="rect">
            <a:avLst/>
          </a:prstGeom>
        </p:spPr>
        <p:txBody>
          <a:bodyPr wrap="square">
            <a:spAutoFit/>
          </a:bodyPr>
          <a:lstStyle/>
          <a:p>
            <a:pPr marL="342900" indent="-342900" algn="l">
              <a:buFont typeface="Arial"/>
              <a:buChar char="•"/>
            </a:pPr>
            <a:r>
              <a:rPr lang="en-US" sz="1600" dirty="0" smtClean="0">
                <a:latin typeface=""/>
                <a:cs typeface=""/>
              </a:rPr>
              <a:t>Again, recall Bayes</a:t>
            </a:r>
            <a:r>
              <a:rPr lang="en-US" sz="1600" dirty="0">
                <a:latin typeface=""/>
                <a:cs typeface=""/>
              </a:rPr>
              <a:t>’ </a:t>
            </a:r>
            <a:r>
              <a:rPr lang="en-US" sz="1600" dirty="0" smtClean="0">
                <a:latin typeface=""/>
                <a:cs typeface=""/>
              </a:rPr>
              <a:t>theorem:  </a:t>
            </a:r>
            <a:r>
              <a:rPr lang="en-US" sz="1600" i="1" dirty="0" smtClean="0">
                <a:latin typeface=""/>
                <a:cs typeface=""/>
                <a:sym typeface="Wingdings"/>
              </a:rPr>
              <a:t>P</a:t>
            </a:r>
            <a:r>
              <a:rPr lang="en-US" sz="1600" i="1" dirty="0">
                <a:latin typeface=""/>
                <a:cs typeface=""/>
                <a:sym typeface="Wingdings"/>
              </a:rPr>
              <a:t>(A|B) = P(B|A) * P(A) / P(B</a:t>
            </a:r>
            <a:r>
              <a:rPr lang="en-US" sz="1600" i="1" dirty="0" smtClean="0">
                <a:latin typeface=""/>
                <a:cs typeface=""/>
                <a:sym typeface="Wingdings"/>
              </a:rPr>
              <a:t>)</a:t>
            </a:r>
          </a:p>
          <a:p>
            <a:pPr marL="342900" indent="-342900" algn="l">
              <a:buFont typeface="Arial"/>
              <a:buChar char="•"/>
            </a:pPr>
            <a:endParaRPr lang="en-US" sz="1600" i="1" dirty="0">
              <a:latin typeface=""/>
              <a:cs typeface=""/>
              <a:sym typeface="Wingdings"/>
            </a:endParaRPr>
          </a:p>
          <a:p>
            <a:pPr marL="342900" indent="-342900" algn="l">
              <a:buFont typeface="Arial"/>
              <a:buChar char="•"/>
            </a:pPr>
            <a:r>
              <a:rPr lang="en-US" sz="1600" dirty="0" smtClean="0">
                <a:latin typeface=""/>
                <a:cs typeface=""/>
                <a:sym typeface="Wingdings"/>
              </a:rPr>
              <a:t>Let’s compute our probabilities.  </a:t>
            </a:r>
          </a:p>
          <a:p>
            <a:pPr marL="671513" lvl="1" indent="-342900" algn="l">
              <a:buFont typeface="Arial"/>
              <a:buChar char="•"/>
            </a:pPr>
            <a:r>
              <a:rPr lang="en-US" sz="1600" dirty="0" smtClean="0">
                <a:latin typeface=""/>
                <a:ea typeface="Heiti TC Light"/>
                <a:cs typeface=""/>
                <a:sym typeface="Wingdings"/>
              </a:rPr>
              <a:t>Remember, we are looking to understand the probability that it will rain (A) given that the weatherman is predicting rain (B).</a:t>
            </a:r>
          </a:p>
          <a:p>
            <a:pPr marL="671513" lvl="1" indent="-342900" algn="l">
              <a:buFont typeface="Arial"/>
              <a:buChar char="•"/>
            </a:pPr>
            <a:r>
              <a:rPr lang="en-US" sz="1600" dirty="0" smtClean="0">
                <a:latin typeface=""/>
                <a:ea typeface="Heiti TC Light"/>
                <a:cs typeface=""/>
                <a:sym typeface="Wingdings"/>
              </a:rPr>
              <a:t>The first thing we need to do is understand the probability of the weatherman reporting rain (B) when it actually rains (A), or P(B|A). </a:t>
            </a:r>
          </a:p>
          <a:p>
            <a:pPr marL="1000125" lvl="2" indent="-342900" algn="l">
              <a:buFont typeface="Arial"/>
              <a:buChar char="•"/>
            </a:pPr>
            <a:r>
              <a:rPr lang="en-US" sz="1600" dirty="0" smtClean="0">
                <a:latin typeface=""/>
                <a:ea typeface="Heiti TC Light"/>
                <a:cs typeface=""/>
                <a:sym typeface="Wingdings"/>
              </a:rPr>
              <a:t>Remember, the weatherman is right 80% of the time.  So, this is .8.</a:t>
            </a:r>
          </a:p>
          <a:p>
            <a:pPr marL="671513" lvl="1" indent="-342900" algn="l">
              <a:buFont typeface="Arial"/>
              <a:buChar char="•"/>
            </a:pPr>
            <a:r>
              <a:rPr lang="en-US" sz="1600" dirty="0" smtClean="0">
                <a:latin typeface=""/>
                <a:ea typeface="Heiti TC Light"/>
                <a:cs typeface=""/>
                <a:sym typeface="Wingdings"/>
              </a:rPr>
              <a:t>Next, we need to calculate the probability that it rains (A).  This is 0.6.</a:t>
            </a:r>
          </a:p>
          <a:p>
            <a:pPr marL="671513" lvl="1" indent="-342900" algn="l">
              <a:buFont typeface="Arial"/>
              <a:buChar char="•"/>
            </a:pPr>
            <a:r>
              <a:rPr lang="en-US" sz="1600" dirty="0" smtClean="0">
                <a:latin typeface=""/>
                <a:ea typeface="Heiti TC Light"/>
                <a:cs typeface=""/>
                <a:sym typeface="Wingdings"/>
              </a:rPr>
              <a:t>Last, we need to calculate the probability that the weatherman reports that it rains P(B). In this example, I’ve given this is 65%. </a:t>
            </a:r>
          </a:p>
          <a:p>
            <a:pPr marL="671513" lvl="1" indent="-342900" algn="l">
              <a:buFont typeface="Arial"/>
              <a:buChar char="•"/>
            </a:pPr>
            <a:endParaRPr lang="en-US" sz="1600" dirty="0">
              <a:latin typeface=""/>
              <a:ea typeface="Heiti TC Light"/>
              <a:cs typeface=""/>
              <a:sym typeface="Wingdings"/>
            </a:endParaRPr>
          </a:p>
          <a:p>
            <a:pPr marL="342900" indent="-342900" algn="l">
              <a:buFont typeface="Arial"/>
              <a:buChar char="•"/>
            </a:pPr>
            <a:r>
              <a:rPr lang="en-US" sz="1600" dirty="0" smtClean="0">
                <a:latin typeface=""/>
                <a:ea typeface="Heiti TC Light"/>
                <a:cs typeface=""/>
                <a:sym typeface="Wingdings"/>
              </a:rPr>
              <a:t>So, P(A|B) = .8 * .6 / .65 =  .73</a:t>
            </a:r>
          </a:p>
          <a:p>
            <a:pPr marL="342900" indent="-342900" algn="l">
              <a:buFont typeface="Arial"/>
              <a:buChar char="•"/>
            </a:pPr>
            <a:endParaRPr lang="en-US" sz="1600" dirty="0">
              <a:latin typeface=""/>
              <a:ea typeface="Heiti TC Light"/>
              <a:cs typeface=""/>
              <a:sym typeface="Wingdings"/>
            </a:endParaRPr>
          </a:p>
          <a:p>
            <a:pPr marL="342900" indent="-342900" algn="l">
              <a:buFont typeface="Arial"/>
              <a:buChar char="•"/>
            </a:pPr>
            <a:r>
              <a:rPr lang="en-US" sz="1600" dirty="0" smtClean="0">
                <a:latin typeface=""/>
                <a:ea typeface="Heiti TC Light"/>
                <a:cs typeface=""/>
                <a:sym typeface="Wingdings"/>
              </a:rPr>
              <a:t>So, essentially, the weatherman’s report of rain bumped up your belief in rain by roughly 13%. </a:t>
            </a:r>
            <a:endParaRPr lang="en-US" sz="1600" dirty="0">
              <a:latin typeface=""/>
              <a:ea typeface="Heiti TC Light"/>
              <a:cs typeface=""/>
            </a:endParaRPr>
          </a:p>
        </p:txBody>
      </p:sp>
    </p:spTree>
    <p:extLst>
      <p:ext uri="{BB962C8B-B14F-4D97-AF65-F5344CB8AC3E}">
        <p14:creationId xmlns:p14="http://schemas.microsoft.com/office/powerpoint/2010/main" val="312314653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One ‘gotcha’ with </a:t>
            </a:r>
            <a:r>
              <a:rPr lang="en-US" dirty="0" err="1" smtClean="0"/>
              <a:t>bayes</a:t>
            </a:r>
            <a:r>
              <a:rPr lang="en-US" dirty="0" smtClean="0"/>
              <a:t> </a:t>
            </a:r>
            <a:r>
              <a:rPr lang="en-US" dirty="0" err="1" smtClean="0"/>
              <a:t>therom</a:t>
            </a:r>
            <a:endParaRPr lang="en-US" dirty="0" smtClean="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7</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4031873"/>
          </a:xfrm>
          <a:prstGeom prst="rect">
            <a:avLst/>
          </a:prstGeom>
        </p:spPr>
        <p:txBody>
          <a:bodyPr wrap="square">
            <a:spAutoFit/>
          </a:bodyPr>
          <a:lstStyle/>
          <a:p>
            <a:pPr marL="342900" indent="-342900" algn="l">
              <a:buFont typeface="Arial"/>
              <a:buChar char="•"/>
            </a:pPr>
            <a:r>
              <a:rPr lang="en-US" sz="1600" dirty="0" smtClean="0">
                <a:latin typeface=""/>
                <a:cs typeface=""/>
              </a:rPr>
              <a:t>Oftentimes, you do not know outright how often the signal occurs P(B).  In these cases, you’ll need to calculate it yourself.</a:t>
            </a:r>
          </a:p>
          <a:p>
            <a:pPr marL="671513" lvl="1" indent="-342900" algn="l">
              <a:buFont typeface="Arial"/>
              <a:buChar char="•"/>
            </a:pPr>
            <a:r>
              <a:rPr lang="en-US" sz="1600" dirty="0" smtClean="0">
                <a:latin typeface=""/>
                <a:cs typeface=""/>
                <a:sym typeface="Wingdings"/>
              </a:rPr>
              <a:t>Recall again our example of the weatherman.  You can think of the probability of the weatherman reporting rain as the union of when he’s correctly reporting rain, and when he’s misreporting rain.</a:t>
            </a:r>
          </a:p>
          <a:p>
            <a:pPr marL="671513" lvl="1" indent="-342900" algn="l">
              <a:buFont typeface="Arial"/>
              <a:buChar char="•"/>
            </a:pPr>
            <a:r>
              <a:rPr lang="en-US" sz="1600" dirty="0" smtClean="0">
                <a:latin typeface=""/>
                <a:cs typeface=""/>
                <a:sym typeface="Wingdings"/>
              </a:rPr>
              <a:t>In other words, you’re looking at the probability of a true positive P(B|A)  times the likelihood of the event occurring P(A) plus the probability of a false positive P(B|A2) times the likelihood of the alternate event occurring P(A2).</a:t>
            </a:r>
          </a:p>
          <a:p>
            <a:pPr marL="671513" lvl="1" indent="-342900" algn="l">
              <a:buFont typeface="Arial"/>
              <a:buChar char="•"/>
            </a:pPr>
            <a:r>
              <a:rPr lang="en-US" sz="1600" dirty="0" smtClean="0">
                <a:latin typeface=""/>
                <a:cs typeface=""/>
                <a:sym typeface="Wingdings"/>
              </a:rPr>
              <a:t>So, in this example,  we know the likelihood of rain (75%), the likelihood of it not raining (25%),  and that he’s 80% correct on average.  So, there’s a certain probability that he’ll misreport that it will rains, and we need to take that into account. </a:t>
            </a:r>
          </a:p>
          <a:p>
            <a:pPr marL="671513" lvl="1" indent="-342900" algn="l">
              <a:buFont typeface="Arial"/>
              <a:buChar char="•"/>
            </a:pPr>
            <a:endParaRPr lang="en-US" sz="1600" dirty="0">
              <a:latin typeface=""/>
              <a:cs typeface=""/>
              <a:sym typeface="Wingdings"/>
            </a:endParaRPr>
          </a:p>
          <a:p>
            <a:pPr marL="671513" lvl="1" indent="-342900" algn="l">
              <a:buFont typeface="Arial"/>
              <a:buChar char="•"/>
            </a:pPr>
            <a:r>
              <a:rPr lang="en-US" sz="1600" dirty="0" smtClean="0">
                <a:latin typeface=""/>
                <a:cs typeface=""/>
                <a:sym typeface="Wingdings"/>
              </a:rPr>
              <a:t>So,  the probability that the weatherman is reporting that it’s raining is:</a:t>
            </a:r>
          </a:p>
          <a:p>
            <a:pPr marL="1000125" lvl="2" indent="-342900" algn="l">
              <a:buFont typeface="Arial"/>
              <a:buChar char="•"/>
            </a:pPr>
            <a:r>
              <a:rPr lang="en-US" sz="1600" dirty="0" smtClean="0">
                <a:latin typeface=""/>
                <a:cs typeface=""/>
                <a:sym typeface="Wingdings"/>
              </a:rPr>
              <a:t> P(B)  =  (probability he’s reporting it’s raining, when it’s raining) + (probability he’s reporting its raining, when it’s not raining)</a:t>
            </a:r>
          </a:p>
          <a:p>
            <a:pPr marL="1000125" lvl="2" indent="-342900" algn="l">
              <a:buFont typeface="Arial"/>
              <a:buChar char="•"/>
            </a:pPr>
            <a:r>
              <a:rPr lang="en-US" sz="1600" dirty="0" smtClean="0">
                <a:latin typeface=""/>
                <a:cs typeface=""/>
                <a:sym typeface="Wingdings"/>
              </a:rPr>
              <a:t>P(B) =  (.8 * . 75)  + (.2  * .25)  = .65.</a:t>
            </a:r>
          </a:p>
        </p:txBody>
      </p:sp>
    </p:spTree>
    <p:extLst>
      <p:ext uri="{BB962C8B-B14F-4D97-AF65-F5344CB8AC3E}">
        <p14:creationId xmlns:p14="http://schemas.microsoft.com/office/powerpoint/2010/main" val="85569273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How does naïve </a:t>
            </a:r>
            <a:r>
              <a:rPr lang="en-US" dirty="0" err="1" smtClean="0"/>
              <a:t>bayes</a:t>
            </a:r>
            <a:r>
              <a:rPr lang="en-US" dirty="0" smtClean="0"/>
              <a:t> work?</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8</a:t>
            </a:fld>
            <a:endParaRPr lang="en-US"/>
          </a:p>
        </p:txBody>
      </p:sp>
      <p:sp>
        <p:nvSpPr>
          <p:cNvPr id="5" name="Rectangle 4"/>
          <p:cNvSpPr/>
          <p:nvPr/>
        </p:nvSpPr>
        <p:spPr>
          <a:xfrm>
            <a:off x="414337" y="1028700"/>
            <a:ext cx="8458200" cy="3539430"/>
          </a:xfrm>
          <a:prstGeom prst="rect">
            <a:avLst/>
          </a:prstGeom>
        </p:spPr>
        <p:txBody>
          <a:bodyPr wrap="square">
            <a:spAutoFit/>
          </a:bodyPr>
          <a:lstStyle/>
          <a:p>
            <a:pPr marL="342900" indent="-342900" algn="l">
              <a:buFont typeface="Arial"/>
              <a:buChar char="•"/>
            </a:pPr>
            <a:r>
              <a:rPr lang="en-US" sz="1600" dirty="0" smtClean="0">
                <a:latin typeface="Helvetica"/>
                <a:cs typeface="Helvetica"/>
              </a:rPr>
              <a:t>Naïve Bayes is just an extension of Bayes’ theorem.</a:t>
            </a:r>
          </a:p>
          <a:p>
            <a:pPr marL="342900" indent="-342900" algn="l">
              <a:buFont typeface="Arial"/>
              <a:buChar char="•"/>
            </a:pPr>
            <a:endParaRPr lang="en-US" sz="1600" dirty="0">
              <a:latin typeface="Helvetica"/>
              <a:cs typeface="Helvetica"/>
            </a:endParaRPr>
          </a:p>
          <a:p>
            <a:pPr marL="342900" indent="-342900" algn="l">
              <a:buFont typeface="Arial"/>
              <a:buChar char="•"/>
            </a:pPr>
            <a:r>
              <a:rPr lang="en-US" sz="1600" dirty="0" smtClean="0">
                <a:latin typeface="Helvetica"/>
                <a:cs typeface="Helvetica"/>
              </a:rPr>
              <a:t>Suppose </a:t>
            </a:r>
            <a:r>
              <a:rPr lang="en-US" sz="1600" dirty="0">
                <a:latin typeface="Helvetica"/>
                <a:cs typeface="Helvetica"/>
              </a:rPr>
              <a:t>we have a dataset with features </a:t>
            </a:r>
            <a:r>
              <a:rPr lang="en-US" sz="1600" i="1" dirty="0">
                <a:latin typeface="Helvetica"/>
                <a:cs typeface="Helvetica"/>
              </a:rPr>
              <a:t>x</a:t>
            </a:r>
            <a:r>
              <a:rPr lang="en-US" sz="1600" i="1" baseline="-25000" dirty="0">
                <a:latin typeface="Helvetica"/>
                <a:cs typeface="Helvetica"/>
              </a:rPr>
              <a:t>1</a:t>
            </a:r>
            <a:r>
              <a:rPr lang="en-US" sz="1600" i="1" dirty="0">
                <a:latin typeface="Helvetica"/>
                <a:cs typeface="Helvetica"/>
              </a:rPr>
              <a:t>, …, </a:t>
            </a:r>
            <a:r>
              <a:rPr lang="en-US" sz="1600" i="1" dirty="0" err="1">
                <a:latin typeface="Helvetica"/>
                <a:cs typeface="Helvetica"/>
              </a:rPr>
              <a:t>x</a:t>
            </a:r>
            <a:r>
              <a:rPr lang="en-US" sz="1600" i="1" baseline="-25000" dirty="0" err="1">
                <a:latin typeface="Helvetica"/>
                <a:cs typeface="Helvetica"/>
              </a:rPr>
              <a:t>n</a:t>
            </a:r>
            <a:r>
              <a:rPr lang="en-US" sz="1600" dirty="0">
                <a:latin typeface="Helvetica"/>
                <a:cs typeface="Helvetica"/>
              </a:rPr>
              <a:t> and a class label </a:t>
            </a:r>
            <a:r>
              <a:rPr lang="en-US" sz="1600" i="1" dirty="0">
                <a:latin typeface="Helvetica"/>
                <a:cs typeface="Helvetica"/>
              </a:rPr>
              <a:t>C</a:t>
            </a:r>
            <a:r>
              <a:rPr lang="en-US" sz="1600" dirty="0">
                <a:latin typeface="Helvetica"/>
                <a:cs typeface="Helvetica"/>
              </a:rPr>
              <a:t>. What can we say about classification using Bayes’ theorem</a:t>
            </a:r>
            <a:r>
              <a:rPr lang="en-US" sz="1600" dirty="0" smtClean="0">
                <a:latin typeface="Helvetica"/>
                <a:cs typeface="Helvetica"/>
              </a:rPr>
              <a:t>?</a:t>
            </a: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r>
              <a:rPr lang="en-US" sz="1600" dirty="0" smtClean="0">
                <a:latin typeface="Helvetica"/>
                <a:cs typeface="Helvetica"/>
              </a:rPr>
              <a:t>Bayes</a:t>
            </a:r>
            <a:r>
              <a:rPr lang="en-US" sz="1600" dirty="0">
                <a:latin typeface="Helvetica"/>
                <a:cs typeface="Helvetica"/>
              </a:rPr>
              <a:t>’ theorem can help us to determine the probability of a record belonging to a class, </a:t>
            </a:r>
            <a:r>
              <a:rPr lang="en-US" sz="1600" i="1" dirty="0">
                <a:latin typeface="Helvetica"/>
                <a:cs typeface="Helvetica"/>
              </a:rPr>
              <a:t>given</a:t>
            </a:r>
            <a:r>
              <a:rPr lang="en-US" sz="1600" dirty="0">
                <a:latin typeface="Helvetica"/>
                <a:cs typeface="Helvetica"/>
              </a:rPr>
              <a:t> the data we observe</a:t>
            </a:r>
            <a:r>
              <a:rPr lang="en-US" sz="1600" dirty="0" smtClean="0">
                <a:latin typeface="Helvetica"/>
                <a:cs typeface="Helvetica"/>
              </a:rPr>
              <a:t>.</a:t>
            </a:r>
            <a:endParaRPr lang="en-US" sz="1600" dirty="0">
              <a:latin typeface="Helvetica"/>
              <a:cs typeface="Helvetica"/>
            </a:endParaRPr>
          </a:p>
        </p:txBody>
      </p:sp>
      <p:pic>
        <p:nvPicPr>
          <p:cNvPr id="38" name="Picture 37"/>
          <p:cNvPicPr>
            <a:picLocks noChangeAspect="1"/>
          </p:cNvPicPr>
          <p:nvPr/>
        </p:nvPicPr>
        <p:blipFill>
          <a:blip r:embed="rId3"/>
          <a:stretch>
            <a:fillRect/>
          </a:stretch>
        </p:blipFill>
        <p:spPr>
          <a:xfrm>
            <a:off x="1023937" y="2095500"/>
            <a:ext cx="6723063" cy="1747782"/>
          </a:xfrm>
          <a:prstGeom prst="rect">
            <a:avLst/>
          </a:prstGeom>
        </p:spPr>
      </p:pic>
    </p:spTree>
    <p:extLst>
      <p:ext uri="{BB962C8B-B14F-4D97-AF65-F5344CB8AC3E}">
        <p14:creationId xmlns:p14="http://schemas.microsoft.com/office/powerpoint/2010/main" val="304428364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What does the naïve </a:t>
            </a:r>
            <a:r>
              <a:rPr lang="en-US" dirty="0" err="1" smtClean="0"/>
              <a:t>bayes</a:t>
            </a:r>
            <a:r>
              <a:rPr lang="en-US" dirty="0" smtClean="0"/>
              <a:t> formula mean?</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9</a:t>
            </a:fld>
            <a:endParaRPr lang="en-US"/>
          </a:p>
        </p:txBody>
      </p:sp>
      <p:sp>
        <p:nvSpPr>
          <p:cNvPr id="9" name="TextBox 8"/>
          <p:cNvSpPr txBox="1"/>
          <p:nvPr/>
        </p:nvSpPr>
        <p:spPr>
          <a:xfrm>
            <a:off x="566737" y="1104900"/>
            <a:ext cx="8382000" cy="477054"/>
          </a:xfrm>
          <a:prstGeom prst="rect">
            <a:avLst/>
          </a:prstGeom>
          <a:noFill/>
        </p:spPr>
        <p:txBody>
          <a:bodyPr wrap="square" rtlCol="0">
            <a:spAutoFit/>
          </a:bodyPr>
          <a:lstStyle/>
          <a:p>
            <a:pPr algn="l"/>
            <a:endParaRPr lang="en-US" sz="2500" i="1" dirty="0" smtClean="0">
              <a:latin typeface="Symbol" charset="2"/>
              <a:cs typeface="Symbol" charset="2"/>
            </a:endParaRPr>
          </a:p>
        </p:txBody>
      </p:sp>
      <p:sp>
        <p:nvSpPr>
          <p:cNvPr id="5" name="Rectangle 4"/>
          <p:cNvSpPr/>
          <p:nvPr/>
        </p:nvSpPr>
        <p:spPr>
          <a:xfrm>
            <a:off x="414337" y="1028700"/>
            <a:ext cx="8534400" cy="4031873"/>
          </a:xfrm>
          <a:prstGeom prst="rect">
            <a:avLst/>
          </a:prstGeom>
        </p:spPr>
        <p:txBody>
          <a:bodyPr wrap="square">
            <a:spAutoFit/>
          </a:bodyPr>
          <a:lstStyle/>
          <a:p>
            <a:pPr marL="342900" indent="-342900" algn="l">
              <a:buFont typeface="Arial"/>
              <a:buChar char="•"/>
            </a:pPr>
            <a:r>
              <a:rPr lang="en-US" sz="1600" dirty="0" smtClean="0">
                <a:latin typeface="Helvetica"/>
                <a:cs typeface="Helvetica"/>
              </a:rPr>
              <a:t>Let’s break down the Naïve Bayes formula piece by piece.</a:t>
            </a: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r>
              <a:rPr lang="en-US" sz="1600" dirty="0">
                <a:latin typeface="Helvetica"/>
                <a:cs typeface="Helvetica"/>
              </a:rPr>
              <a:t>This term is the likelihood function. It represents the </a:t>
            </a:r>
            <a:r>
              <a:rPr lang="en-US" sz="1600" dirty="0" smtClean="0">
                <a:latin typeface="Helvetica"/>
                <a:cs typeface="Helvetica"/>
              </a:rPr>
              <a:t>probability </a:t>
            </a:r>
            <a:r>
              <a:rPr lang="en-US" sz="1600" dirty="0">
                <a:latin typeface="Helvetica"/>
                <a:cs typeface="Helvetica"/>
              </a:rPr>
              <a:t>of observing features {</a:t>
            </a:r>
            <a:r>
              <a:rPr lang="en-US" sz="1600" i="1" dirty="0">
                <a:latin typeface="Helvetica"/>
                <a:cs typeface="Helvetica"/>
              </a:rPr>
              <a:t>x</a:t>
            </a:r>
            <a:r>
              <a:rPr lang="en-US" sz="1600" i="1" baseline="-25000" dirty="0">
                <a:latin typeface="Helvetica"/>
                <a:cs typeface="Helvetica"/>
              </a:rPr>
              <a:t>i</a:t>
            </a:r>
            <a:r>
              <a:rPr lang="en-US" sz="1600" dirty="0">
                <a:latin typeface="Helvetica"/>
                <a:cs typeface="Helvetica"/>
              </a:rPr>
              <a:t>} given that that record belongs to </a:t>
            </a:r>
            <a:r>
              <a:rPr lang="en-US" sz="1600" dirty="0" smtClean="0">
                <a:latin typeface="Helvetica"/>
                <a:cs typeface="Helvetica"/>
              </a:rPr>
              <a:t>class C.  </a:t>
            </a: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marL="342900" indent="-342900" algn="l">
              <a:buFont typeface="Arial"/>
              <a:buChar char="•"/>
            </a:pP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a:p>
            <a:pPr algn="l"/>
            <a:endParaRPr lang="en-US" sz="1600" dirty="0" smtClean="0">
              <a:latin typeface="Helvetica"/>
              <a:cs typeface="Helvetica"/>
            </a:endParaRPr>
          </a:p>
          <a:p>
            <a:pPr marL="342900" indent="-342900" algn="l">
              <a:buFont typeface="Arial"/>
              <a:buChar char="•"/>
            </a:pPr>
            <a:r>
              <a:rPr lang="en-US" sz="1600" dirty="0" smtClean="0">
                <a:latin typeface="Helvetica"/>
                <a:cs typeface="Helvetica"/>
              </a:rPr>
              <a:t>You can calculate it by figuring out the percent of the class C you observe that has the features you are interested in.</a:t>
            </a:r>
            <a:endParaRPr lang="en-US" sz="1600" dirty="0">
              <a:latin typeface="Helvetica"/>
              <a:cs typeface="Helvetica"/>
            </a:endParaRPr>
          </a:p>
          <a:p>
            <a:pPr marL="342900" indent="-342900" algn="l">
              <a:buFont typeface="Arial"/>
              <a:buChar char="•"/>
            </a:pPr>
            <a:endParaRPr lang="en-US" sz="1600" dirty="0" smtClean="0">
              <a:latin typeface="Helvetica"/>
              <a:cs typeface="Helvetica"/>
            </a:endParaRPr>
          </a:p>
        </p:txBody>
      </p:sp>
      <p:pic>
        <p:nvPicPr>
          <p:cNvPr id="6" name="Picture 5"/>
          <p:cNvPicPr>
            <a:picLocks noChangeAspect="1"/>
          </p:cNvPicPr>
          <p:nvPr/>
        </p:nvPicPr>
        <p:blipFill>
          <a:blip r:embed="rId3"/>
          <a:stretch>
            <a:fillRect/>
          </a:stretch>
        </p:blipFill>
        <p:spPr>
          <a:xfrm>
            <a:off x="871537" y="2247900"/>
            <a:ext cx="6723063" cy="1747782"/>
          </a:xfrm>
          <a:prstGeom prst="rect">
            <a:avLst/>
          </a:prstGeom>
        </p:spPr>
      </p:pic>
      <p:cxnSp>
        <p:nvCxnSpPr>
          <p:cNvPr id="7" name="Straight Arrow Connector 6"/>
          <p:cNvCxnSpPr/>
          <p:nvPr/>
        </p:nvCxnSpPr>
        <p:spPr bwMode="auto">
          <a:xfrm>
            <a:off x="4376737" y="2095500"/>
            <a:ext cx="0" cy="533400"/>
          </a:xfrm>
          <a:prstGeom prst="straightConnector1">
            <a:avLst/>
          </a:prstGeom>
          <a:solidFill>
            <a:schemeClr val="accent1"/>
          </a:solidFill>
          <a:ln w="25400" cap="flat" cmpd="sng" algn="ctr">
            <a:solidFill>
              <a:srgbClr val="FF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66581666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A_Instructor_Template_Deck">
  <a:themeElements>
    <a:clrScheme name="">
      <a:dk1>
        <a:srgbClr val="808080"/>
      </a:dk1>
      <a:lt1>
        <a:srgbClr val="FFFFFF"/>
      </a:lt1>
      <a:dk2>
        <a:srgbClr val="000000"/>
      </a:dk2>
      <a:lt2>
        <a:srgbClr val="000000"/>
      </a:lt2>
      <a:accent1>
        <a:srgbClr val="FFFFD6"/>
      </a:accent1>
      <a:accent2>
        <a:srgbClr val="333399"/>
      </a:accent2>
      <a:accent3>
        <a:srgbClr val="AAAAAA"/>
      </a:accent3>
      <a:accent4>
        <a:srgbClr val="DADADA"/>
      </a:accent4>
      <a:accent5>
        <a:srgbClr val="FFFFE8"/>
      </a:accent5>
      <a:accent6>
        <a:srgbClr val="2D2D8A"/>
      </a:accent6>
      <a:hlink>
        <a:srgbClr val="009999"/>
      </a:hlink>
      <a:folHlink>
        <a:srgbClr val="99CC00"/>
      </a:folHlink>
    </a:clrScheme>
    <a:fontScheme name="Title">
      <a:majorFont>
        <a:latin typeface="PFDinTextCompPro-Bold"/>
        <a:ea typeface="ヒラギノ角ゴ ProN W6"/>
        <a:cs typeface="ヒラギノ角ゴ ProN W6"/>
      </a:majorFont>
      <a:minorFont>
        <a:latin typeface="News706 BT"/>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Agenda">
  <a:themeElements>
    <a:clrScheme name="General Assembly">
      <a:dk1>
        <a:srgbClr val="000000"/>
      </a:dk1>
      <a:lt1>
        <a:srgbClr val="FFFFFF"/>
      </a:lt1>
      <a:dk2>
        <a:srgbClr val="000000"/>
      </a:dk2>
      <a:lt2>
        <a:srgbClr val="808080"/>
      </a:lt2>
      <a:accent1>
        <a:srgbClr val="650A34"/>
      </a:accent1>
      <a:accent2>
        <a:srgbClr val="ED203B"/>
      </a:accent2>
      <a:accent3>
        <a:srgbClr val="FF9DB6"/>
      </a:accent3>
      <a:accent4>
        <a:srgbClr val="FFD707"/>
      </a:accent4>
      <a:accent5>
        <a:srgbClr val="78E6D2"/>
      </a:accent5>
      <a:accent6>
        <a:srgbClr val="23C2BC"/>
      </a:accent6>
      <a:hlink>
        <a:srgbClr val="009999"/>
      </a:hlink>
      <a:folHlink>
        <a:srgbClr val="99CC00"/>
      </a:folHlink>
    </a:clrScheme>
    <a:fontScheme name="Agenda">
      <a:majorFont>
        <a:latin typeface="PFDinTextCompPro-Bold"/>
        <a:ea typeface="ヒラギノ角ゴ ProN W6"/>
        <a:cs typeface="ヒラギノ角ゴ ProN W6"/>
      </a:majorFont>
      <a:minorFont>
        <a:latin typeface="News706 BT"/>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solidFill>
          <a:schemeClr val="accent1"/>
        </a:solidFill>
        <a:ln w="127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a:lstStyle/>
    </a:lnDef>
  </a:objectDefaults>
  <a:extraClrSchemeLst>
    <a:extraClrScheme>
      <a:clrScheme name="Agend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GA_Instructor_Template_Deck">
  <a:themeElements>
    <a:clrScheme name="">
      <a:dk1>
        <a:srgbClr val="808080"/>
      </a:dk1>
      <a:lt1>
        <a:srgbClr val="FFFFFF"/>
      </a:lt1>
      <a:dk2>
        <a:srgbClr val="000000"/>
      </a:dk2>
      <a:lt2>
        <a:srgbClr val="000000"/>
      </a:lt2>
      <a:accent1>
        <a:srgbClr val="FFFFD6"/>
      </a:accent1>
      <a:accent2>
        <a:srgbClr val="333399"/>
      </a:accent2>
      <a:accent3>
        <a:srgbClr val="AAAAAA"/>
      </a:accent3>
      <a:accent4>
        <a:srgbClr val="DADADA"/>
      </a:accent4>
      <a:accent5>
        <a:srgbClr val="FFFFE8"/>
      </a:accent5>
      <a:accent6>
        <a:srgbClr val="2D2D8A"/>
      </a:accent6>
      <a:hlink>
        <a:srgbClr val="009999"/>
      </a:hlink>
      <a:folHlink>
        <a:srgbClr val="99CC00"/>
      </a:folHlink>
    </a:clrScheme>
    <a:fontScheme name="Title">
      <a:majorFont>
        <a:latin typeface="PFDinTextCompPro-Bold"/>
        <a:ea typeface="ヒラギノ角ゴ ProN W6"/>
        <a:cs typeface="ヒラギノ角ゴ ProN W6"/>
      </a:majorFont>
      <a:minorFont>
        <a:latin typeface="News706 BT"/>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GA_Instructor_Template_Deck.potx</Template>
  <TotalTime>27271</TotalTime>
  <Pages>0</Pages>
  <Words>3964</Words>
  <Characters>0</Characters>
  <Application>Microsoft Macintosh PowerPoint</Application>
  <PresentationFormat>Custom</PresentationFormat>
  <Lines>0</Lines>
  <Paragraphs>519</Paragraphs>
  <Slides>39</Slides>
  <Notes>39</Notes>
  <HiddenSlides>0</HiddenSlides>
  <MMClips>0</MMClips>
  <ScaleCrop>false</ScaleCrop>
  <HeadingPairs>
    <vt:vector size="4" baseType="variant">
      <vt:variant>
        <vt:lpstr>Theme</vt:lpstr>
      </vt:variant>
      <vt:variant>
        <vt:i4>3</vt:i4>
      </vt:variant>
      <vt:variant>
        <vt:lpstr>Slide Titles</vt:lpstr>
      </vt:variant>
      <vt:variant>
        <vt:i4>39</vt:i4>
      </vt:variant>
    </vt:vector>
  </HeadingPairs>
  <TitlesOfParts>
    <vt:vector size="42" baseType="lpstr">
      <vt:lpstr>GA_Instructor_Template_Deck</vt:lpstr>
      <vt:lpstr>Agenda</vt:lpstr>
      <vt:lpstr>1_GA_Instructor_Template_Deck</vt:lpstr>
      <vt:lpstr> DATA SCIENCE Class 8: Naïve Bayes, decision trees, and Classification model evaluation</vt:lpstr>
      <vt:lpstr> I.    Bayes’ the0rem and Naïve Bayes classification II.    Classification via decision trees III. Classification model evaluation</vt:lpstr>
      <vt:lpstr>I. PROBABILITY AND BAYES’ THEROM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II. DECISION TREES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III. Evaluating classification model accuracy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Velislava Petkova</cp:lastModifiedBy>
  <cp:revision>964</cp:revision>
  <dcterms:modified xsi:type="dcterms:W3CDTF">2015-02-16T01:48:31Z</dcterms:modified>
</cp:coreProperties>
</file>